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86" r:id="rId4"/>
    <p:sldId id="281" r:id="rId5"/>
    <p:sldId id="283" r:id="rId6"/>
    <p:sldId id="284" r:id="rId7"/>
    <p:sldId id="287" r:id="rId8"/>
    <p:sldId id="280" r:id="rId9"/>
    <p:sldId id="266" r:id="rId10"/>
    <p:sldId id="267" r:id="rId11"/>
    <p:sldId id="277" r:id="rId12"/>
    <p:sldId id="273" r:id="rId13"/>
    <p:sldId id="276" r:id="rId14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6013E22-E0ED-4B95-9418-BA9B4A752E26}" type="datetimeFigureOut">
              <a:rPr lang="es-MX" smtClean="0"/>
              <a:t>18/09/2015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C1946CC-41F5-4C48-83C1-CB967F68E0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38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66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946CC-41F5-4C48-83C1-CB967F68E07D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02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24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76864" cy="31683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2080-FB05-4DA3-A5A6-C119877F692A}" type="datetime1">
              <a:rPr lang="es-MX" smtClean="0"/>
              <a:t>18/09/2015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373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6676-49D3-4634-A631-A93525006FCF}" type="datetime1">
              <a:rPr lang="es-MX" smtClean="0"/>
              <a:t>18/09/2015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468313" y="1628775"/>
            <a:ext cx="8280400" cy="44640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1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6888-75A0-4EA2-A023-30EEA0312153}" type="datetime1">
              <a:rPr lang="es-MX" smtClean="0"/>
              <a:t>18/09/2015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FA6C6-C7F3-4DF1-A652-2288B2A0B68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35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316835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bg2">
                    <a:lumMod val="25000"/>
                  </a:schemeClr>
                </a:solidFill>
              </a:rPr>
              <a:t>LA CORRELACIÓN ENTRE TRANSPARENCIA Y FISCALIZACIÓN </a:t>
            </a:r>
            <a:br>
              <a:rPr lang="es-MX" sz="48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s-MX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55976" y="4725144"/>
            <a:ext cx="4536504" cy="576063"/>
          </a:xfrm>
        </p:spPr>
        <p:txBody>
          <a:bodyPr/>
          <a:lstStyle/>
          <a:p>
            <a:r>
              <a:rPr lang="es-MX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C.P.C. FERNANDO V. BAZ FERREIRA </a:t>
            </a:r>
          </a:p>
          <a:p>
            <a:r>
              <a:rPr lang="es-MX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SUPERIOR  DEL ESTADO DE MÉXICO </a:t>
            </a:r>
            <a:endParaRPr lang="es-MX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2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Rectángulo"/>
          <p:cNvSpPr/>
          <p:nvPr/>
        </p:nvSpPr>
        <p:spPr>
          <a:xfrm>
            <a:off x="971600" y="141277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dirty="0"/>
          </a:p>
          <a:p>
            <a:r>
              <a:rPr lang="es-MX" sz="2000" dirty="0" smtClean="0"/>
              <a:t>La información del </a:t>
            </a:r>
            <a:r>
              <a:rPr lang="es-MX" sz="2000" b="1" dirty="0" smtClean="0"/>
              <a:t>gasto federalizado </a:t>
            </a:r>
            <a:r>
              <a:rPr lang="es-MX" sz="2000" dirty="0" smtClean="0"/>
              <a:t>deberá contener como mínimo:</a:t>
            </a:r>
          </a:p>
          <a:p>
            <a:endParaRPr lang="es-MX" sz="2000" dirty="0" smtClean="0"/>
          </a:p>
          <a:p>
            <a:r>
              <a:rPr lang="es-MX" sz="2000" dirty="0" smtClean="0"/>
              <a:t>I.- Avance en el ejercicio de los recursos federales </a:t>
            </a:r>
          </a:p>
          <a:p>
            <a:r>
              <a:rPr lang="es-MX" sz="2000" dirty="0" smtClean="0"/>
              <a:t>II.- Recursos aplicados conforme a las reglas de operación </a:t>
            </a:r>
          </a:p>
          <a:p>
            <a:r>
              <a:rPr lang="es-MX" sz="2000" dirty="0" smtClean="0"/>
              <a:t>III.- Proyectos, metas y resultados obtenidos con los recursos aplicados</a:t>
            </a:r>
          </a:p>
          <a:p>
            <a:r>
              <a:rPr lang="es-MX" sz="2000" dirty="0"/>
              <a:t> </a:t>
            </a:r>
            <a:r>
              <a:rPr lang="es-MX" sz="2000" dirty="0" smtClean="0"/>
              <a:t> </a:t>
            </a:r>
          </a:p>
          <a:p>
            <a:endParaRPr lang="es-MX" sz="2000" dirty="0"/>
          </a:p>
          <a:p>
            <a:endParaRPr lang="es-MX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07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11</a:t>
            </a:fld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7544" y="1340768"/>
            <a:ext cx="2808312" cy="496855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5724128" y="1340768"/>
            <a:ext cx="2952328" cy="496855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827584" y="14847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Transparencia </a:t>
            </a:r>
            <a:endParaRPr lang="es-MX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56176" y="14127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Fiscalización </a:t>
            </a:r>
            <a:endParaRPr lang="es-MX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26472" y="1700808"/>
            <a:ext cx="2405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u="sng" dirty="0"/>
              <a:t>Revisar la Cuenta Pública </a:t>
            </a:r>
            <a:r>
              <a:rPr lang="es-MX" dirty="0"/>
              <a:t>del año anterior, con el objeto </a:t>
            </a:r>
            <a:r>
              <a:rPr lang="es-MX" u="sng" dirty="0"/>
              <a:t>de evaluar los resultados de la gestión </a:t>
            </a:r>
            <a:r>
              <a:rPr lang="es-MX" u="sng" dirty="0" smtClean="0"/>
              <a:t>financiera</a:t>
            </a:r>
          </a:p>
          <a:p>
            <a:pPr algn="just"/>
            <a:r>
              <a:rPr lang="es-MX" dirty="0" smtClean="0"/>
              <a:t>Informe general e individuales son públicos: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Junio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Octubre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20 de febrero año siguiente</a:t>
            </a:r>
          </a:p>
          <a:p>
            <a:r>
              <a:rPr lang="es-MX" dirty="0" smtClean="0"/>
              <a:t>La ASF difundirá su programa anual de auditorías.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635896" y="2814027"/>
            <a:ext cx="1843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RENDICIÓN </a:t>
            </a:r>
          </a:p>
          <a:p>
            <a:pPr algn="ctr"/>
            <a:r>
              <a:rPr lang="es-MX" sz="2400" b="1" dirty="0" smtClean="0"/>
              <a:t>DE CUENTAS </a:t>
            </a:r>
            <a:endParaRPr lang="es-MX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54868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CORRELACIÓN ENTRE TRANSPARENCIA Y FISCALIZACIÓN </a:t>
            </a:r>
            <a:endParaRPr lang="es-MX" sz="2400" b="1" dirty="0"/>
          </a:p>
        </p:txBody>
      </p:sp>
      <p:sp>
        <p:nvSpPr>
          <p:cNvPr id="9" name="8 Flecha izquierda"/>
          <p:cNvSpPr/>
          <p:nvPr/>
        </p:nvSpPr>
        <p:spPr>
          <a:xfrm>
            <a:off x="3059832" y="2996952"/>
            <a:ext cx="648072" cy="484632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>
            <a:off x="5364088" y="2996952"/>
            <a:ext cx="762384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611560" y="2100912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Administrar los recursos económicos  </a:t>
            </a:r>
            <a:r>
              <a:rPr lang="es-MX" u="sng" dirty="0"/>
              <a:t>con eficiencia, eficacia, economía, transparencia y honradez </a:t>
            </a:r>
            <a:endParaRPr lang="es-MX" u="sng" dirty="0" smtClean="0"/>
          </a:p>
          <a:p>
            <a:endParaRPr lang="es-MX" u="sng" dirty="0"/>
          </a:p>
          <a:p>
            <a:pPr algn="just"/>
            <a:r>
              <a:rPr lang="es-MX" u="sng" dirty="0" smtClean="0"/>
              <a:t>Garantizar </a:t>
            </a:r>
            <a:r>
              <a:rPr lang="es-MX" u="sng" dirty="0"/>
              <a:t>el derecho de acceso a la </a:t>
            </a:r>
            <a:r>
              <a:rPr lang="es-MX" u="sng" dirty="0" smtClean="0"/>
              <a:t>información</a:t>
            </a:r>
          </a:p>
          <a:p>
            <a:pPr algn="just"/>
            <a:endParaRPr lang="es-MX" u="sng" dirty="0"/>
          </a:p>
          <a:p>
            <a:pPr algn="just"/>
            <a:r>
              <a:rPr lang="es-MX" u="sng" dirty="0" smtClean="0"/>
              <a:t>Publicación de la información financiera en internet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800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0" grpId="0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12</a:t>
            </a:fld>
            <a:endParaRPr lang="es-MX"/>
          </a:p>
        </p:txBody>
      </p:sp>
      <p:sp>
        <p:nvSpPr>
          <p:cNvPr id="7" name="6 Forma libre"/>
          <p:cNvSpPr/>
          <p:nvPr/>
        </p:nvSpPr>
        <p:spPr>
          <a:xfrm>
            <a:off x="3746175" y="696243"/>
            <a:ext cx="1867672" cy="1213987"/>
          </a:xfrm>
          <a:custGeom>
            <a:avLst/>
            <a:gdLst>
              <a:gd name="connsiteX0" fmla="*/ 0 w 1867672"/>
              <a:gd name="connsiteY0" fmla="*/ 202335 h 1213987"/>
              <a:gd name="connsiteX1" fmla="*/ 202335 w 1867672"/>
              <a:gd name="connsiteY1" fmla="*/ 0 h 1213987"/>
              <a:gd name="connsiteX2" fmla="*/ 1665337 w 1867672"/>
              <a:gd name="connsiteY2" fmla="*/ 0 h 1213987"/>
              <a:gd name="connsiteX3" fmla="*/ 1867672 w 1867672"/>
              <a:gd name="connsiteY3" fmla="*/ 202335 h 1213987"/>
              <a:gd name="connsiteX4" fmla="*/ 1867672 w 1867672"/>
              <a:gd name="connsiteY4" fmla="*/ 1011652 h 1213987"/>
              <a:gd name="connsiteX5" fmla="*/ 1665337 w 1867672"/>
              <a:gd name="connsiteY5" fmla="*/ 1213987 h 1213987"/>
              <a:gd name="connsiteX6" fmla="*/ 202335 w 1867672"/>
              <a:gd name="connsiteY6" fmla="*/ 1213987 h 1213987"/>
              <a:gd name="connsiteX7" fmla="*/ 0 w 1867672"/>
              <a:gd name="connsiteY7" fmla="*/ 1011652 h 1213987"/>
              <a:gd name="connsiteX8" fmla="*/ 0 w 1867672"/>
              <a:gd name="connsiteY8" fmla="*/ 202335 h 121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72" h="1213987">
                <a:moveTo>
                  <a:pt x="0" y="202335"/>
                </a:moveTo>
                <a:cubicBezTo>
                  <a:pt x="0" y="90588"/>
                  <a:pt x="90588" y="0"/>
                  <a:pt x="202335" y="0"/>
                </a:cubicBezTo>
                <a:lnTo>
                  <a:pt x="1665337" y="0"/>
                </a:lnTo>
                <a:cubicBezTo>
                  <a:pt x="1777084" y="0"/>
                  <a:pt x="1867672" y="90588"/>
                  <a:pt x="1867672" y="202335"/>
                </a:cubicBezTo>
                <a:lnTo>
                  <a:pt x="1867672" y="1011652"/>
                </a:lnTo>
                <a:cubicBezTo>
                  <a:pt x="1867672" y="1123399"/>
                  <a:pt x="1777084" y="1213987"/>
                  <a:pt x="1665337" y="1213987"/>
                </a:cubicBezTo>
                <a:lnTo>
                  <a:pt x="202335" y="1213987"/>
                </a:lnTo>
                <a:cubicBezTo>
                  <a:pt x="90588" y="1213987"/>
                  <a:pt x="0" y="1123399"/>
                  <a:pt x="0" y="1011652"/>
                </a:cubicBezTo>
                <a:lnTo>
                  <a:pt x="0" y="20233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222" tIns="120222" rIns="120222" bIns="12022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>
                <a:solidFill>
                  <a:schemeClr val="tx1"/>
                </a:solidFill>
              </a:rPr>
              <a:t>Supresión de los Principios de Anualidad y Posterioridad </a:t>
            </a:r>
            <a:endParaRPr lang="es-MX" sz="1600" b="1" kern="1200" dirty="0">
              <a:solidFill>
                <a:schemeClr val="tx1"/>
              </a:solidFill>
            </a:endParaRPr>
          </a:p>
        </p:txBody>
      </p:sp>
      <p:sp>
        <p:nvSpPr>
          <p:cNvPr id="8" name="7 Forma libre"/>
          <p:cNvSpPr/>
          <p:nvPr/>
        </p:nvSpPr>
        <p:spPr>
          <a:xfrm>
            <a:off x="2254800" y="1303236"/>
            <a:ext cx="4850423" cy="4850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71875" y="192392"/>
                </a:moveTo>
                <a:arcTo wR="2425211" hR="2425211" stAng="17578550" swAng="1961273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8 Forma libre"/>
          <p:cNvSpPr/>
          <p:nvPr/>
        </p:nvSpPr>
        <p:spPr>
          <a:xfrm>
            <a:off x="6052689" y="2372023"/>
            <a:ext cx="1867672" cy="1213987"/>
          </a:xfrm>
          <a:custGeom>
            <a:avLst/>
            <a:gdLst>
              <a:gd name="connsiteX0" fmla="*/ 0 w 1867672"/>
              <a:gd name="connsiteY0" fmla="*/ 202335 h 1213987"/>
              <a:gd name="connsiteX1" fmla="*/ 202335 w 1867672"/>
              <a:gd name="connsiteY1" fmla="*/ 0 h 1213987"/>
              <a:gd name="connsiteX2" fmla="*/ 1665337 w 1867672"/>
              <a:gd name="connsiteY2" fmla="*/ 0 h 1213987"/>
              <a:gd name="connsiteX3" fmla="*/ 1867672 w 1867672"/>
              <a:gd name="connsiteY3" fmla="*/ 202335 h 1213987"/>
              <a:gd name="connsiteX4" fmla="*/ 1867672 w 1867672"/>
              <a:gd name="connsiteY4" fmla="*/ 1011652 h 1213987"/>
              <a:gd name="connsiteX5" fmla="*/ 1665337 w 1867672"/>
              <a:gd name="connsiteY5" fmla="*/ 1213987 h 1213987"/>
              <a:gd name="connsiteX6" fmla="*/ 202335 w 1867672"/>
              <a:gd name="connsiteY6" fmla="*/ 1213987 h 1213987"/>
              <a:gd name="connsiteX7" fmla="*/ 0 w 1867672"/>
              <a:gd name="connsiteY7" fmla="*/ 1011652 h 1213987"/>
              <a:gd name="connsiteX8" fmla="*/ 0 w 1867672"/>
              <a:gd name="connsiteY8" fmla="*/ 202335 h 121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72" h="1213987">
                <a:moveTo>
                  <a:pt x="0" y="202335"/>
                </a:moveTo>
                <a:cubicBezTo>
                  <a:pt x="0" y="90588"/>
                  <a:pt x="90588" y="0"/>
                  <a:pt x="202335" y="0"/>
                </a:cubicBezTo>
                <a:lnTo>
                  <a:pt x="1665337" y="0"/>
                </a:lnTo>
                <a:cubicBezTo>
                  <a:pt x="1777084" y="0"/>
                  <a:pt x="1867672" y="90588"/>
                  <a:pt x="1867672" y="202335"/>
                </a:cubicBezTo>
                <a:lnTo>
                  <a:pt x="1867672" y="1011652"/>
                </a:lnTo>
                <a:cubicBezTo>
                  <a:pt x="1867672" y="1123399"/>
                  <a:pt x="1777084" y="1213987"/>
                  <a:pt x="1665337" y="1213987"/>
                </a:cubicBezTo>
                <a:lnTo>
                  <a:pt x="202335" y="1213987"/>
                </a:lnTo>
                <a:cubicBezTo>
                  <a:pt x="90588" y="1213987"/>
                  <a:pt x="0" y="1123399"/>
                  <a:pt x="0" y="1011652"/>
                </a:cubicBezTo>
                <a:lnTo>
                  <a:pt x="0" y="20233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222" tIns="120222" rIns="120222" bIns="12022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>
                <a:solidFill>
                  <a:schemeClr val="tx1"/>
                </a:solidFill>
              </a:rPr>
              <a:t>Amplitud de facultades, para fiscalizar las participaciones federales </a:t>
            </a:r>
            <a:endParaRPr lang="es-MX" sz="1600" b="1" kern="1200" dirty="0">
              <a:solidFill>
                <a:schemeClr val="tx1"/>
              </a:solidFill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2254800" y="1303236"/>
            <a:ext cx="4850423" cy="4850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847099" y="2298274"/>
                </a:moveTo>
                <a:arcTo wR="2425211" hR="2425211" stAng="21419984" swAng="2196099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10 Forma libre"/>
          <p:cNvSpPr/>
          <p:nvPr/>
        </p:nvSpPr>
        <p:spPr>
          <a:xfrm>
            <a:off x="5171679" y="5083492"/>
            <a:ext cx="1867672" cy="1213987"/>
          </a:xfrm>
          <a:custGeom>
            <a:avLst/>
            <a:gdLst>
              <a:gd name="connsiteX0" fmla="*/ 0 w 1867672"/>
              <a:gd name="connsiteY0" fmla="*/ 202335 h 1213987"/>
              <a:gd name="connsiteX1" fmla="*/ 202335 w 1867672"/>
              <a:gd name="connsiteY1" fmla="*/ 0 h 1213987"/>
              <a:gd name="connsiteX2" fmla="*/ 1665337 w 1867672"/>
              <a:gd name="connsiteY2" fmla="*/ 0 h 1213987"/>
              <a:gd name="connsiteX3" fmla="*/ 1867672 w 1867672"/>
              <a:gd name="connsiteY3" fmla="*/ 202335 h 1213987"/>
              <a:gd name="connsiteX4" fmla="*/ 1867672 w 1867672"/>
              <a:gd name="connsiteY4" fmla="*/ 1011652 h 1213987"/>
              <a:gd name="connsiteX5" fmla="*/ 1665337 w 1867672"/>
              <a:gd name="connsiteY5" fmla="*/ 1213987 h 1213987"/>
              <a:gd name="connsiteX6" fmla="*/ 202335 w 1867672"/>
              <a:gd name="connsiteY6" fmla="*/ 1213987 h 1213987"/>
              <a:gd name="connsiteX7" fmla="*/ 0 w 1867672"/>
              <a:gd name="connsiteY7" fmla="*/ 1011652 h 1213987"/>
              <a:gd name="connsiteX8" fmla="*/ 0 w 1867672"/>
              <a:gd name="connsiteY8" fmla="*/ 202335 h 121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72" h="1213987">
                <a:moveTo>
                  <a:pt x="0" y="202335"/>
                </a:moveTo>
                <a:cubicBezTo>
                  <a:pt x="0" y="90588"/>
                  <a:pt x="90588" y="0"/>
                  <a:pt x="202335" y="0"/>
                </a:cubicBezTo>
                <a:lnTo>
                  <a:pt x="1665337" y="0"/>
                </a:lnTo>
                <a:cubicBezTo>
                  <a:pt x="1777084" y="0"/>
                  <a:pt x="1867672" y="90588"/>
                  <a:pt x="1867672" y="202335"/>
                </a:cubicBezTo>
                <a:lnTo>
                  <a:pt x="1867672" y="1011652"/>
                </a:lnTo>
                <a:cubicBezTo>
                  <a:pt x="1867672" y="1123399"/>
                  <a:pt x="1777084" y="1213987"/>
                  <a:pt x="1665337" y="1213987"/>
                </a:cubicBezTo>
                <a:lnTo>
                  <a:pt x="202335" y="1213987"/>
                </a:lnTo>
                <a:cubicBezTo>
                  <a:pt x="90588" y="1213987"/>
                  <a:pt x="0" y="1123399"/>
                  <a:pt x="0" y="1011652"/>
                </a:cubicBezTo>
                <a:lnTo>
                  <a:pt x="0" y="20233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222" tIns="120222" rIns="120222" bIns="12022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>
                <a:solidFill>
                  <a:schemeClr val="tx1"/>
                </a:solidFill>
              </a:rPr>
              <a:t>Entrega de </a:t>
            </a:r>
            <a:r>
              <a:rPr lang="es-MX" sz="1600" b="1" kern="1200" smtClean="0">
                <a:solidFill>
                  <a:schemeClr val="tx1"/>
                </a:solidFill>
              </a:rPr>
              <a:t>resultados  </a:t>
            </a:r>
            <a:r>
              <a:rPr lang="es-MX" sz="1600" b="1" kern="1200" dirty="0" smtClean="0">
                <a:solidFill>
                  <a:schemeClr val="tx1"/>
                </a:solidFill>
              </a:rPr>
              <a:t>(junio, octubre y febrero )</a:t>
            </a:r>
            <a:endParaRPr lang="es-MX" sz="1600" b="1" kern="1200" dirty="0">
              <a:solidFill>
                <a:schemeClr val="tx1"/>
              </a:solidFill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2254800" y="1303236"/>
            <a:ext cx="4850423" cy="4850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07246" y="4802036"/>
                </a:moveTo>
                <a:arcTo wR="2425211" hR="2425211" stAng="4712134" swAng="1375733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12 Forma libre"/>
          <p:cNvSpPr/>
          <p:nvPr/>
        </p:nvSpPr>
        <p:spPr>
          <a:xfrm>
            <a:off x="2320672" y="5083492"/>
            <a:ext cx="1867672" cy="1213987"/>
          </a:xfrm>
          <a:custGeom>
            <a:avLst/>
            <a:gdLst>
              <a:gd name="connsiteX0" fmla="*/ 0 w 1867672"/>
              <a:gd name="connsiteY0" fmla="*/ 202335 h 1213987"/>
              <a:gd name="connsiteX1" fmla="*/ 202335 w 1867672"/>
              <a:gd name="connsiteY1" fmla="*/ 0 h 1213987"/>
              <a:gd name="connsiteX2" fmla="*/ 1665337 w 1867672"/>
              <a:gd name="connsiteY2" fmla="*/ 0 h 1213987"/>
              <a:gd name="connsiteX3" fmla="*/ 1867672 w 1867672"/>
              <a:gd name="connsiteY3" fmla="*/ 202335 h 1213987"/>
              <a:gd name="connsiteX4" fmla="*/ 1867672 w 1867672"/>
              <a:gd name="connsiteY4" fmla="*/ 1011652 h 1213987"/>
              <a:gd name="connsiteX5" fmla="*/ 1665337 w 1867672"/>
              <a:gd name="connsiteY5" fmla="*/ 1213987 h 1213987"/>
              <a:gd name="connsiteX6" fmla="*/ 202335 w 1867672"/>
              <a:gd name="connsiteY6" fmla="*/ 1213987 h 1213987"/>
              <a:gd name="connsiteX7" fmla="*/ 0 w 1867672"/>
              <a:gd name="connsiteY7" fmla="*/ 1011652 h 1213987"/>
              <a:gd name="connsiteX8" fmla="*/ 0 w 1867672"/>
              <a:gd name="connsiteY8" fmla="*/ 202335 h 121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72" h="1213987">
                <a:moveTo>
                  <a:pt x="0" y="202335"/>
                </a:moveTo>
                <a:cubicBezTo>
                  <a:pt x="0" y="90588"/>
                  <a:pt x="90588" y="0"/>
                  <a:pt x="202335" y="0"/>
                </a:cubicBezTo>
                <a:lnTo>
                  <a:pt x="1665337" y="0"/>
                </a:lnTo>
                <a:cubicBezTo>
                  <a:pt x="1777084" y="0"/>
                  <a:pt x="1867672" y="90588"/>
                  <a:pt x="1867672" y="202335"/>
                </a:cubicBezTo>
                <a:lnTo>
                  <a:pt x="1867672" y="1011652"/>
                </a:lnTo>
                <a:cubicBezTo>
                  <a:pt x="1867672" y="1123399"/>
                  <a:pt x="1777084" y="1213987"/>
                  <a:pt x="1665337" y="1213987"/>
                </a:cubicBezTo>
                <a:lnTo>
                  <a:pt x="202335" y="1213987"/>
                </a:lnTo>
                <a:cubicBezTo>
                  <a:pt x="90588" y="1213987"/>
                  <a:pt x="0" y="1123399"/>
                  <a:pt x="0" y="1011652"/>
                </a:cubicBezTo>
                <a:lnTo>
                  <a:pt x="0" y="20233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222" tIns="120222" rIns="120222" bIns="12022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>
                <a:solidFill>
                  <a:schemeClr val="tx1"/>
                </a:solidFill>
              </a:rPr>
              <a:t>Declaración de Conflicto de interés </a:t>
            </a:r>
            <a:endParaRPr lang="es-MX" sz="1600" b="1" kern="1200" dirty="0">
              <a:solidFill>
                <a:schemeClr val="tx1"/>
              </a:solidFill>
            </a:endParaRPr>
          </a:p>
        </p:txBody>
      </p:sp>
      <p:sp>
        <p:nvSpPr>
          <p:cNvPr id="14" name="13 Forma libre"/>
          <p:cNvSpPr/>
          <p:nvPr/>
        </p:nvSpPr>
        <p:spPr>
          <a:xfrm>
            <a:off x="2254800" y="1303236"/>
            <a:ext cx="4850423" cy="4850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05233" y="3767352"/>
                </a:moveTo>
                <a:arcTo wR="2425211" hR="2425211" stAng="8783917" swAng="2196099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14 Forma libre"/>
          <p:cNvSpPr/>
          <p:nvPr/>
        </p:nvSpPr>
        <p:spPr>
          <a:xfrm>
            <a:off x="1439662" y="2372023"/>
            <a:ext cx="1867672" cy="1213987"/>
          </a:xfrm>
          <a:custGeom>
            <a:avLst/>
            <a:gdLst>
              <a:gd name="connsiteX0" fmla="*/ 0 w 1867672"/>
              <a:gd name="connsiteY0" fmla="*/ 202335 h 1213987"/>
              <a:gd name="connsiteX1" fmla="*/ 202335 w 1867672"/>
              <a:gd name="connsiteY1" fmla="*/ 0 h 1213987"/>
              <a:gd name="connsiteX2" fmla="*/ 1665337 w 1867672"/>
              <a:gd name="connsiteY2" fmla="*/ 0 h 1213987"/>
              <a:gd name="connsiteX3" fmla="*/ 1867672 w 1867672"/>
              <a:gd name="connsiteY3" fmla="*/ 202335 h 1213987"/>
              <a:gd name="connsiteX4" fmla="*/ 1867672 w 1867672"/>
              <a:gd name="connsiteY4" fmla="*/ 1011652 h 1213987"/>
              <a:gd name="connsiteX5" fmla="*/ 1665337 w 1867672"/>
              <a:gd name="connsiteY5" fmla="*/ 1213987 h 1213987"/>
              <a:gd name="connsiteX6" fmla="*/ 202335 w 1867672"/>
              <a:gd name="connsiteY6" fmla="*/ 1213987 h 1213987"/>
              <a:gd name="connsiteX7" fmla="*/ 0 w 1867672"/>
              <a:gd name="connsiteY7" fmla="*/ 1011652 h 1213987"/>
              <a:gd name="connsiteX8" fmla="*/ 0 w 1867672"/>
              <a:gd name="connsiteY8" fmla="*/ 202335 h 121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72" h="1213987">
                <a:moveTo>
                  <a:pt x="0" y="202335"/>
                </a:moveTo>
                <a:cubicBezTo>
                  <a:pt x="0" y="90588"/>
                  <a:pt x="90588" y="0"/>
                  <a:pt x="202335" y="0"/>
                </a:cubicBezTo>
                <a:lnTo>
                  <a:pt x="1665337" y="0"/>
                </a:lnTo>
                <a:cubicBezTo>
                  <a:pt x="1777084" y="0"/>
                  <a:pt x="1867672" y="90588"/>
                  <a:pt x="1867672" y="202335"/>
                </a:cubicBezTo>
                <a:lnTo>
                  <a:pt x="1867672" y="1011652"/>
                </a:lnTo>
                <a:cubicBezTo>
                  <a:pt x="1867672" y="1123399"/>
                  <a:pt x="1777084" y="1213987"/>
                  <a:pt x="1665337" y="1213987"/>
                </a:cubicBezTo>
                <a:lnTo>
                  <a:pt x="202335" y="1213987"/>
                </a:lnTo>
                <a:cubicBezTo>
                  <a:pt x="90588" y="1213987"/>
                  <a:pt x="0" y="1123399"/>
                  <a:pt x="0" y="1011652"/>
                </a:cubicBezTo>
                <a:lnTo>
                  <a:pt x="0" y="20233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222" tIns="120222" rIns="120222" bIns="12022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600" b="1" kern="1200" dirty="0" smtClean="0">
                <a:solidFill>
                  <a:schemeClr val="tx1"/>
                </a:solidFill>
              </a:rPr>
              <a:t>Creación de un Tribunal Federal de Justicia Administrativa  </a:t>
            </a:r>
            <a:endParaRPr lang="es-MX" sz="1600" b="1" kern="1200" dirty="0">
              <a:solidFill>
                <a:schemeClr val="tx1"/>
              </a:solidFill>
            </a:endParaRPr>
          </a:p>
        </p:txBody>
      </p:sp>
      <p:sp>
        <p:nvSpPr>
          <p:cNvPr id="16" name="15 Forma libre"/>
          <p:cNvSpPr/>
          <p:nvPr/>
        </p:nvSpPr>
        <p:spPr>
          <a:xfrm>
            <a:off x="2254800" y="1303236"/>
            <a:ext cx="4850423" cy="48504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22614" y="1057273"/>
                </a:moveTo>
                <a:arcTo wR="2425211" hR="2425211" stAng="12860177" swAng="1961273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5 CuadroTexto"/>
          <p:cNvSpPr txBox="1"/>
          <p:nvPr/>
        </p:nvSpPr>
        <p:spPr>
          <a:xfrm>
            <a:off x="3131840" y="2996952"/>
            <a:ext cx="309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SISTEMA NACIONAL </a:t>
            </a:r>
          </a:p>
          <a:p>
            <a:pPr algn="ctr"/>
            <a:r>
              <a:rPr lang="es-MX" sz="2400" b="1" dirty="0" smtClean="0"/>
              <a:t>ANTICORRUCIÓN</a:t>
            </a:r>
          </a:p>
          <a:p>
            <a:pPr algn="ctr"/>
            <a:r>
              <a:rPr lang="es-MX" sz="2800" b="1" dirty="0" smtClean="0"/>
              <a:t>SNA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8081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Rectángulo"/>
          <p:cNvSpPr/>
          <p:nvPr/>
        </p:nvSpPr>
        <p:spPr>
          <a:xfrm>
            <a:off x="2627784" y="4017838"/>
            <a:ext cx="55446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600" b="1" dirty="0" smtClean="0"/>
              <a:t>Por su atención gracias</a:t>
            </a:r>
          </a:p>
          <a:p>
            <a:pPr algn="just"/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5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84482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b="1" dirty="0" smtClean="0"/>
          </a:p>
          <a:p>
            <a:pPr algn="just"/>
            <a:endParaRPr lang="es-MX" sz="2000" b="1" dirty="0"/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 </a:t>
            </a:r>
          </a:p>
          <a:p>
            <a:pPr algn="just"/>
            <a:r>
              <a:rPr lang="es-MX" sz="2000" dirty="0" smtClean="0"/>
              <a:t>.</a:t>
            </a:r>
            <a:endParaRPr lang="es-MX" sz="2000" dirty="0"/>
          </a:p>
          <a:p>
            <a:pPr algn="just"/>
            <a:endParaRPr lang="es-MX" sz="20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2</a:t>
            </a:fld>
            <a:endParaRPr lang="es-MX"/>
          </a:p>
        </p:txBody>
      </p:sp>
      <p:sp>
        <p:nvSpPr>
          <p:cNvPr id="37" name="36 Forma libre"/>
          <p:cNvSpPr/>
          <p:nvPr/>
        </p:nvSpPr>
        <p:spPr>
          <a:xfrm>
            <a:off x="664643" y="2079217"/>
            <a:ext cx="2611213" cy="3105123"/>
          </a:xfrm>
          <a:custGeom>
            <a:avLst/>
            <a:gdLst>
              <a:gd name="connsiteX0" fmla="*/ 0 w 2920906"/>
              <a:gd name="connsiteY0" fmla="*/ 292091 h 3105123"/>
              <a:gd name="connsiteX1" fmla="*/ 292091 w 2920906"/>
              <a:gd name="connsiteY1" fmla="*/ 0 h 3105123"/>
              <a:gd name="connsiteX2" fmla="*/ 2628815 w 2920906"/>
              <a:gd name="connsiteY2" fmla="*/ 0 h 3105123"/>
              <a:gd name="connsiteX3" fmla="*/ 2920906 w 2920906"/>
              <a:gd name="connsiteY3" fmla="*/ 292091 h 3105123"/>
              <a:gd name="connsiteX4" fmla="*/ 2920906 w 2920906"/>
              <a:gd name="connsiteY4" fmla="*/ 2813032 h 3105123"/>
              <a:gd name="connsiteX5" fmla="*/ 2628815 w 2920906"/>
              <a:gd name="connsiteY5" fmla="*/ 3105123 h 3105123"/>
              <a:gd name="connsiteX6" fmla="*/ 292091 w 2920906"/>
              <a:gd name="connsiteY6" fmla="*/ 3105123 h 3105123"/>
              <a:gd name="connsiteX7" fmla="*/ 0 w 2920906"/>
              <a:gd name="connsiteY7" fmla="*/ 2813032 h 3105123"/>
              <a:gd name="connsiteX8" fmla="*/ 0 w 2920906"/>
              <a:gd name="connsiteY8" fmla="*/ 292091 h 310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0906" h="3105123">
                <a:moveTo>
                  <a:pt x="0" y="292091"/>
                </a:moveTo>
                <a:cubicBezTo>
                  <a:pt x="0" y="130774"/>
                  <a:pt x="130774" y="0"/>
                  <a:pt x="292091" y="0"/>
                </a:cubicBezTo>
                <a:lnTo>
                  <a:pt x="2628815" y="0"/>
                </a:lnTo>
                <a:cubicBezTo>
                  <a:pt x="2790132" y="0"/>
                  <a:pt x="2920906" y="130774"/>
                  <a:pt x="2920906" y="292091"/>
                </a:cubicBezTo>
                <a:lnTo>
                  <a:pt x="2920906" y="2813032"/>
                </a:lnTo>
                <a:cubicBezTo>
                  <a:pt x="2920906" y="2974349"/>
                  <a:pt x="2790132" y="3105123"/>
                  <a:pt x="2628815" y="3105123"/>
                </a:cubicBezTo>
                <a:lnTo>
                  <a:pt x="292091" y="3105123"/>
                </a:lnTo>
                <a:cubicBezTo>
                  <a:pt x="130774" y="3105123"/>
                  <a:pt x="0" y="2974349"/>
                  <a:pt x="0" y="2813032"/>
                </a:cubicBezTo>
                <a:lnTo>
                  <a:pt x="0" y="2920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710" tIns="95710" rIns="95710" bIns="9571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000" kern="1200" dirty="0" smtClean="0">
                <a:solidFill>
                  <a:schemeClr val="tx1"/>
                </a:solidFill>
              </a:rPr>
              <a:t>CONSTITUCIÓN POLÍTICA DE LOS ESTADOS UNIDOS MEXICANOS</a:t>
            </a:r>
            <a:endParaRPr lang="es-MX" sz="2000" kern="1200" dirty="0">
              <a:solidFill>
                <a:schemeClr val="tx1"/>
              </a:solidFill>
            </a:endParaRPr>
          </a:p>
        </p:txBody>
      </p:sp>
      <p:sp>
        <p:nvSpPr>
          <p:cNvPr id="38" name="37 Forma libre"/>
          <p:cNvSpPr/>
          <p:nvPr/>
        </p:nvSpPr>
        <p:spPr>
          <a:xfrm rot="17626491">
            <a:off x="2772956" y="2860701"/>
            <a:ext cx="1508675" cy="115105"/>
          </a:xfrm>
          <a:custGeom>
            <a:avLst/>
            <a:gdLst>
              <a:gd name="connsiteX0" fmla="*/ 0 w 1406826"/>
              <a:gd name="connsiteY0" fmla="*/ 90000 h 180000"/>
              <a:gd name="connsiteX1" fmla="*/ 1406826 w 1406826"/>
              <a:gd name="connsiteY1" fmla="*/ 9000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6826" h="180000">
                <a:moveTo>
                  <a:pt x="0" y="90000"/>
                </a:moveTo>
                <a:lnTo>
                  <a:pt x="1406826" y="9000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0943" tIns="54829" rIns="680941" bIns="5482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kern="1200"/>
          </a:p>
        </p:txBody>
      </p:sp>
      <p:sp>
        <p:nvSpPr>
          <p:cNvPr id="39" name="38 Forma libre"/>
          <p:cNvSpPr/>
          <p:nvPr/>
        </p:nvSpPr>
        <p:spPr>
          <a:xfrm>
            <a:off x="3851920" y="1052736"/>
            <a:ext cx="2116230" cy="1913332"/>
          </a:xfrm>
          <a:custGeom>
            <a:avLst/>
            <a:gdLst>
              <a:gd name="connsiteX0" fmla="*/ 0 w 1919381"/>
              <a:gd name="connsiteY0" fmla="*/ 191938 h 2495242"/>
              <a:gd name="connsiteX1" fmla="*/ 191938 w 1919381"/>
              <a:gd name="connsiteY1" fmla="*/ 0 h 2495242"/>
              <a:gd name="connsiteX2" fmla="*/ 1727443 w 1919381"/>
              <a:gd name="connsiteY2" fmla="*/ 0 h 2495242"/>
              <a:gd name="connsiteX3" fmla="*/ 1919381 w 1919381"/>
              <a:gd name="connsiteY3" fmla="*/ 191938 h 2495242"/>
              <a:gd name="connsiteX4" fmla="*/ 1919381 w 1919381"/>
              <a:gd name="connsiteY4" fmla="*/ 2303304 h 2495242"/>
              <a:gd name="connsiteX5" fmla="*/ 1727443 w 1919381"/>
              <a:gd name="connsiteY5" fmla="*/ 2495242 h 2495242"/>
              <a:gd name="connsiteX6" fmla="*/ 191938 w 1919381"/>
              <a:gd name="connsiteY6" fmla="*/ 2495242 h 2495242"/>
              <a:gd name="connsiteX7" fmla="*/ 0 w 1919381"/>
              <a:gd name="connsiteY7" fmla="*/ 2303304 h 2495242"/>
              <a:gd name="connsiteX8" fmla="*/ 0 w 1919381"/>
              <a:gd name="connsiteY8" fmla="*/ 191938 h 249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381" h="2495242">
                <a:moveTo>
                  <a:pt x="0" y="191938"/>
                </a:moveTo>
                <a:cubicBezTo>
                  <a:pt x="0" y="85934"/>
                  <a:pt x="85934" y="0"/>
                  <a:pt x="191938" y="0"/>
                </a:cubicBezTo>
                <a:lnTo>
                  <a:pt x="1727443" y="0"/>
                </a:lnTo>
                <a:cubicBezTo>
                  <a:pt x="1833447" y="0"/>
                  <a:pt x="1919381" y="85934"/>
                  <a:pt x="1919381" y="191938"/>
                </a:cubicBezTo>
                <a:lnTo>
                  <a:pt x="1919381" y="2303304"/>
                </a:lnTo>
                <a:cubicBezTo>
                  <a:pt x="1919381" y="2409308"/>
                  <a:pt x="1833447" y="2495242"/>
                  <a:pt x="1727443" y="2495242"/>
                </a:cubicBezTo>
                <a:lnTo>
                  <a:pt x="191938" y="2495242"/>
                </a:lnTo>
                <a:cubicBezTo>
                  <a:pt x="85934" y="2495242"/>
                  <a:pt x="0" y="2409308"/>
                  <a:pt x="0" y="2303304"/>
                </a:cubicBezTo>
                <a:lnTo>
                  <a:pt x="0" y="19193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377" tIns="66377" rIns="66377" bIns="6637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kern="1200" dirty="0" smtClean="0">
                <a:solidFill>
                  <a:schemeClr val="tx1"/>
                </a:solidFill>
              </a:rPr>
              <a:t>LEY GENERAL DE TRANSPARENCIA Y ACCESO A LA  INFORMACIÓN </a:t>
            </a:r>
            <a:endParaRPr lang="es-MX" kern="1200" dirty="0">
              <a:solidFill>
                <a:schemeClr val="tx1"/>
              </a:solidFill>
            </a:endParaRPr>
          </a:p>
        </p:txBody>
      </p:sp>
      <p:sp>
        <p:nvSpPr>
          <p:cNvPr id="40" name="39 Forma libre"/>
          <p:cNvSpPr/>
          <p:nvPr/>
        </p:nvSpPr>
        <p:spPr>
          <a:xfrm rot="3757009">
            <a:off x="5605181" y="2807135"/>
            <a:ext cx="1359787" cy="180000"/>
          </a:xfrm>
          <a:custGeom>
            <a:avLst/>
            <a:gdLst>
              <a:gd name="connsiteX0" fmla="*/ 0 w 1359787"/>
              <a:gd name="connsiteY0" fmla="*/ 90000 h 180000"/>
              <a:gd name="connsiteX1" fmla="*/ 1359787 w 1359787"/>
              <a:gd name="connsiteY1" fmla="*/ 9000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9787" h="180000">
                <a:moveTo>
                  <a:pt x="0" y="90000"/>
                </a:moveTo>
                <a:lnTo>
                  <a:pt x="1359787" y="9000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8598" tIns="56004" rIns="658599" bIns="560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500" kern="1200"/>
          </a:p>
        </p:txBody>
      </p:sp>
      <p:sp>
        <p:nvSpPr>
          <p:cNvPr id="41" name="40 Forma libre"/>
          <p:cNvSpPr/>
          <p:nvPr/>
        </p:nvSpPr>
        <p:spPr>
          <a:xfrm>
            <a:off x="6610822" y="2827208"/>
            <a:ext cx="2209649" cy="1333409"/>
          </a:xfrm>
          <a:custGeom>
            <a:avLst/>
            <a:gdLst>
              <a:gd name="connsiteX0" fmla="*/ 0 w 2209649"/>
              <a:gd name="connsiteY0" fmla="*/ 133341 h 1333409"/>
              <a:gd name="connsiteX1" fmla="*/ 133341 w 2209649"/>
              <a:gd name="connsiteY1" fmla="*/ 0 h 1333409"/>
              <a:gd name="connsiteX2" fmla="*/ 2076308 w 2209649"/>
              <a:gd name="connsiteY2" fmla="*/ 0 h 1333409"/>
              <a:gd name="connsiteX3" fmla="*/ 2209649 w 2209649"/>
              <a:gd name="connsiteY3" fmla="*/ 133341 h 1333409"/>
              <a:gd name="connsiteX4" fmla="*/ 2209649 w 2209649"/>
              <a:gd name="connsiteY4" fmla="*/ 1200068 h 1333409"/>
              <a:gd name="connsiteX5" fmla="*/ 2076308 w 2209649"/>
              <a:gd name="connsiteY5" fmla="*/ 1333409 h 1333409"/>
              <a:gd name="connsiteX6" fmla="*/ 133341 w 2209649"/>
              <a:gd name="connsiteY6" fmla="*/ 1333409 h 1333409"/>
              <a:gd name="connsiteX7" fmla="*/ 0 w 2209649"/>
              <a:gd name="connsiteY7" fmla="*/ 1200068 h 1333409"/>
              <a:gd name="connsiteX8" fmla="*/ 0 w 2209649"/>
              <a:gd name="connsiteY8" fmla="*/ 133341 h 133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9649" h="1333409">
                <a:moveTo>
                  <a:pt x="0" y="133341"/>
                </a:moveTo>
                <a:cubicBezTo>
                  <a:pt x="0" y="59699"/>
                  <a:pt x="59699" y="0"/>
                  <a:pt x="133341" y="0"/>
                </a:cubicBezTo>
                <a:lnTo>
                  <a:pt x="2076308" y="0"/>
                </a:lnTo>
                <a:cubicBezTo>
                  <a:pt x="2149950" y="0"/>
                  <a:pt x="2209649" y="59699"/>
                  <a:pt x="2209649" y="133341"/>
                </a:cubicBezTo>
                <a:lnTo>
                  <a:pt x="2209649" y="1200068"/>
                </a:lnTo>
                <a:cubicBezTo>
                  <a:pt x="2209649" y="1273710"/>
                  <a:pt x="2149950" y="1333409"/>
                  <a:pt x="2076308" y="1333409"/>
                </a:cubicBezTo>
                <a:lnTo>
                  <a:pt x="133341" y="1333409"/>
                </a:lnTo>
                <a:cubicBezTo>
                  <a:pt x="59699" y="1333409"/>
                  <a:pt x="0" y="1273710"/>
                  <a:pt x="0" y="1200068"/>
                </a:cubicBezTo>
                <a:lnTo>
                  <a:pt x="0" y="1333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944" tIns="47944" rIns="47944" bIns="4794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kern="1200" dirty="0" smtClean="0">
                <a:solidFill>
                  <a:schemeClr val="tx1"/>
                </a:solidFill>
              </a:rPr>
              <a:t>LEY GENERAL DE CONTABILIDAD GUBERNAMENTAL </a:t>
            </a:r>
            <a:endParaRPr lang="es-MX" kern="1200" dirty="0">
              <a:solidFill>
                <a:schemeClr val="tx1"/>
              </a:solidFill>
            </a:endParaRPr>
          </a:p>
        </p:txBody>
      </p:sp>
      <p:sp>
        <p:nvSpPr>
          <p:cNvPr id="42" name="41 Forma libre"/>
          <p:cNvSpPr/>
          <p:nvPr/>
        </p:nvSpPr>
        <p:spPr>
          <a:xfrm rot="3628949">
            <a:off x="2692014" y="4235347"/>
            <a:ext cx="2002935" cy="415789"/>
          </a:xfrm>
          <a:custGeom>
            <a:avLst/>
            <a:gdLst>
              <a:gd name="connsiteX0" fmla="*/ 0 w 1805918"/>
              <a:gd name="connsiteY0" fmla="*/ 90000 h 180000"/>
              <a:gd name="connsiteX1" fmla="*/ 1805918 w 1805918"/>
              <a:gd name="connsiteY1" fmla="*/ 9000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5918" h="180000">
                <a:moveTo>
                  <a:pt x="0" y="90000"/>
                </a:moveTo>
                <a:lnTo>
                  <a:pt x="1805918" y="9000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0510" tIns="44852" rIns="870512" bIns="44852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600" kern="1200"/>
          </a:p>
        </p:txBody>
      </p:sp>
      <p:sp>
        <p:nvSpPr>
          <p:cNvPr id="43" name="42 Forma libre"/>
          <p:cNvSpPr/>
          <p:nvPr/>
        </p:nvSpPr>
        <p:spPr>
          <a:xfrm>
            <a:off x="4124349" y="4241123"/>
            <a:ext cx="1843801" cy="1852173"/>
          </a:xfrm>
          <a:custGeom>
            <a:avLst/>
            <a:gdLst>
              <a:gd name="connsiteX0" fmla="*/ 0 w 1020096"/>
              <a:gd name="connsiteY0" fmla="*/ 102010 h 1475695"/>
              <a:gd name="connsiteX1" fmla="*/ 102010 w 1020096"/>
              <a:gd name="connsiteY1" fmla="*/ 0 h 1475695"/>
              <a:gd name="connsiteX2" fmla="*/ 918086 w 1020096"/>
              <a:gd name="connsiteY2" fmla="*/ 0 h 1475695"/>
              <a:gd name="connsiteX3" fmla="*/ 1020096 w 1020096"/>
              <a:gd name="connsiteY3" fmla="*/ 102010 h 1475695"/>
              <a:gd name="connsiteX4" fmla="*/ 1020096 w 1020096"/>
              <a:gd name="connsiteY4" fmla="*/ 1373685 h 1475695"/>
              <a:gd name="connsiteX5" fmla="*/ 918086 w 1020096"/>
              <a:gd name="connsiteY5" fmla="*/ 1475695 h 1475695"/>
              <a:gd name="connsiteX6" fmla="*/ 102010 w 1020096"/>
              <a:gd name="connsiteY6" fmla="*/ 1475695 h 1475695"/>
              <a:gd name="connsiteX7" fmla="*/ 0 w 1020096"/>
              <a:gd name="connsiteY7" fmla="*/ 1373685 h 1475695"/>
              <a:gd name="connsiteX8" fmla="*/ 0 w 1020096"/>
              <a:gd name="connsiteY8" fmla="*/ 102010 h 147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096" h="1475695">
                <a:moveTo>
                  <a:pt x="0" y="102010"/>
                </a:moveTo>
                <a:cubicBezTo>
                  <a:pt x="0" y="45671"/>
                  <a:pt x="45671" y="0"/>
                  <a:pt x="102010" y="0"/>
                </a:cubicBezTo>
                <a:lnTo>
                  <a:pt x="918086" y="0"/>
                </a:lnTo>
                <a:cubicBezTo>
                  <a:pt x="974425" y="0"/>
                  <a:pt x="1020096" y="45671"/>
                  <a:pt x="1020096" y="102010"/>
                </a:cubicBezTo>
                <a:lnTo>
                  <a:pt x="1020096" y="1373685"/>
                </a:lnTo>
                <a:cubicBezTo>
                  <a:pt x="1020096" y="1430024"/>
                  <a:pt x="974425" y="1475695"/>
                  <a:pt x="918086" y="1475695"/>
                </a:cubicBezTo>
                <a:lnTo>
                  <a:pt x="102010" y="1475695"/>
                </a:lnTo>
                <a:cubicBezTo>
                  <a:pt x="45671" y="1475695"/>
                  <a:pt x="0" y="1430024"/>
                  <a:pt x="0" y="1373685"/>
                </a:cubicBezTo>
                <a:lnTo>
                  <a:pt x="0" y="10201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768" tIns="38768" rIns="38768" bIns="3876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kern="1200" dirty="0" smtClean="0">
                <a:solidFill>
                  <a:schemeClr val="tx1"/>
                </a:solidFill>
              </a:rPr>
              <a:t>LEY DE FISCALIZACIÓN Y RENDICIÓN DE CUENTAS DE LA FEDERACIÓN  </a:t>
            </a:r>
            <a:endParaRPr lang="es-MX" kern="12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5968150" y="3613086"/>
            <a:ext cx="642672" cy="1571254"/>
          </a:xfrm>
          <a:prstGeom prst="line">
            <a:avLst/>
          </a:prstGeom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491881" y="335699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RENDICIÓN DE CUENTAS </a:t>
            </a:r>
            <a:endParaRPr lang="es-MX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17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844824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b="1" dirty="0"/>
          </a:p>
          <a:p>
            <a:pPr algn="just"/>
            <a:r>
              <a:rPr lang="es-MX" sz="2400" b="1" dirty="0" smtClean="0"/>
              <a:t>El Artículo 134 establece en el primer párrafo</a:t>
            </a:r>
          </a:p>
          <a:p>
            <a:pPr algn="just">
              <a:lnSpc>
                <a:spcPct val="150000"/>
              </a:lnSpc>
            </a:pPr>
            <a:r>
              <a:rPr lang="es-MX" sz="2400" u="sng" dirty="0" smtClean="0"/>
              <a:t>Los </a:t>
            </a:r>
            <a:r>
              <a:rPr lang="es-MX" sz="2400" u="sng" dirty="0"/>
              <a:t>recursos económicos</a:t>
            </a:r>
            <a:r>
              <a:rPr lang="es-MX" sz="2400" dirty="0"/>
              <a:t> de que dispongan la Federación, los estados, los municipios, el Distrito Federal y los órganos político-administrativos de sus demarcaciones territoriales, </a:t>
            </a:r>
            <a:r>
              <a:rPr lang="es-MX" sz="2400" u="sng" dirty="0"/>
              <a:t>se administrarán con eficiencia, eficacia, economía, transparencia y honradez para satisfacer los objetivos a los que estén destinados.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 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24118" y="644495"/>
            <a:ext cx="5629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CONSTITUCIÓN POLÍTICA DE LOS ESTADOS </a:t>
            </a:r>
          </a:p>
          <a:p>
            <a:pPr algn="ctr"/>
            <a:r>
              <a:rPr lang="es-MX" sz="2400" b="1" dirty="0" smtClean="0"/>
              <a:t>UNIDOS MEXICANOS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1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700808"/>
            <a:ext cx="72728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00" b="1" dirty="0" smtClean="0"/>
              <a:t>Artículo </a:t>
            </a:r>
            <a:r>
              <a:rPr lang="es-MX" sz="1900" b="1" dirty="0"/>
              <a:t>79</a:t>
            </a:r>
            <a:r>
              <a:rPr lang="es-MX" sz="1900" dirty="0"/>
              <a:t>. La Auditoría Superior de la Federación de la Cámara de Diputados, </a:t>
            </a:r>
            <a:r>
              <a:rPr lang="es-MX" sz="1900" b="1" i="1" dirty="0"/>
              <a:t>tendrá autonomía técnica y de gestión </a:t>
            </a:r>
            <a:r>
              <a:rPr lang="es-MX" sz="1900" dirty="0"/>
              <a:t>en el ejercicio de sus atribuciones </a:t>
            </a:r>
            <a:r>
              <a:rPr lang="es-MX" sz="1900" dirty="0" smtClean="0"/>
              <a:t>…….</a:t>
            </a:r>
            <a:endParaRPr lang="es-MX" sz="1900" dirty="0"/>
          </a:p>
          <a:p>
            <a:endParaRPr lang="es-MX" sz="1900" dirty="0"/>
          </a:p>
          <a:p>
            <a:r>
              <a:rPr lang="es-MX" sz="1900" dirty="0" smtClean="0"/>
              <a:t>La </a:t>
            </a:r>
            <a:r>
              <a:rPr lang="es-MX" sz="1900" dirty="0"/>
              <a:t>función de fiscalización será ejercida conforme a los principios </a:t>
            </a:r>
            <a:r>
              <a:rPr lang="es-MX" sz="1900" dirty="0" smtClean="0"/>
              <a:t>de: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1900" dirty="0"/>
              <a:t>L</a:t>
            </a:r>
            <a:r>
              <a:rPr lang="es-MX" sz="1900" dirty="0" smtClean="0"/>
              <a:t>egalidad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1900" dirty="0" err="1"/>
              <a:t>D</a:t>
            </a:r>
            <a:r>
              <a:rPr lang="es-MX" sz="1900" dirty="0" err="1" smtClean="0"/>
              <a:t>efinitividad</a:t>
            </a:r>
            <a:r>
              <a:rPr lang="es-MX" sz="1900" dirty="0" smtClean="0"/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1900" dirty="0"/>
              <a:t>I</a:t>
            </a:r>
            <a:r>
              <a:rPr lang="es-MX" sz="1900" dirty="0" smtClean="0"/>
              <a:t>mparcialidad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1900" dirty="0"/>
              <a:t>C</a:t>
            </a:r>
            <a:r>
              <a:rPr lang="es-MX" sz="1900" dirty="0" smtClean="0"/>
              <a:t>onfiabilidad</a:t>
            </a:r>
            <a:r>
              <a:rPr lang="es-MX" sz="1900" dirty="0"/>
              <a:t>.</a:t>
            </a:r>
          </a:p>
          <a:p>
            <a:pPr algn="just"/>
            <a:r>
              <a:rPr lang="es-MX" sz="1900" dirty="0"/>
              <a:t> </a:t>
            </a:r>
          </a:p>
          <a:p>
            <a:pPr algn="just"/>
            <a:r>
              <a:rPr lang="es-MX" sz="1900" dirty="0"/>
              <a:t>La Auditoría Superior de la Federación podrá iniciar el proceso de fiscalización a partir del primer día hábil del ejercicio fiscal </a:t>
            </a:r>
            <a:r>
              <a:rPr lang="es-MX" sz="1900" dirty="0" smtClean="0"/>
              <a:t>siguiente.</a:t>
            </a:r>
          </a:p>
          <a:p>
            <a:pPr algn="just"/>
            <a:r>
              <a:rPr lang="es-MX" sz="1900" dirty="0" smtClean="0"/>
              <a:t>Para la planeación </a:t>
            </a:r>
            <a:r>
              <a:rPr lang="es-MX" sz="1900" dirty="0"/>
              <a:t>de las auditorías, </a:t>
            </a:r>
            <a:r>
              <a:rPr lang="es-MX" sz="1900" dirty="0" smtClean="0"/>
              <a:t>podrá </a:t>
            </a:r>
            <a:r>
              <a:rPr lang="es-MX" sz="1900" dirty="0"/>
              <a:t>solicitar información del ejercicio en curso, respecto de procesos concluidos.</a:t>
            </a:r>
          </a:p>
          <a:p>
            <a:pPr algn="just"/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724118" y="476672"/>
            <a:ext cx="56292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CONSTITUCIÓN POLÍTICA DE LOS ESTADOS </a:t>
            </a:r>
          </a:p>
          <a:p>
            <a:pPr algn="ctr"/>
            <a:r>
              <a:rPr lang="es-MX" sz="2400" b="1" dirty="0" smtClean="0"/>
              <a:t>UNIDOS MEXICANOS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9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412776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Articulo 1 segundo párrafo </a:t>
            </a:r>
          </a:p>
          <a:p>
            <a:endParaRPr lang="es-MX" sz="2000" b="1" dirty="0" smtClean="0"/>
          </a:p>
          <a:p>
            <a:pPr algn="just"/>
            <a:r>
              <a:rPr lang="es-MX" sz="2000" dirty="0"/>
              <a:t>Tiene por objeto establecer los principios, bases generales y procedimientos para </a:t>
            </a:r>
            <a:r>
              <a:rPr lang="es-MX" sz="2000" u="sng" dirty="0"/>
              <a:t>garantizar el derecho de acceso a la información</a:t>
            </a:r>
            <a:r>
              <a:rPr lang="es-MX" sz="2000" dirty="0"/>
              <a:t> en posesión </a:t>
            </a:r>
            <a:r>
              <a:rPr lang="es-MX" sz="2000" dirty="0" smtClean="0"/>
              <a:t>de: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cualquier autoridad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entidad, órgano </a:t>
            </a:r>
            <a:r>
              <a:rPr lang="es-MX" sz="2000" dirty="0"/>
              <a:t>y organismo de los poderes Legislativo, Ejecutivo y </a:t>
            </a:r>
            <a:r>
              <a:rPr lang="es-MX" sz="2000" dirty="0" smtClean="0"/>
              <a:t>Judicial, órganos autónomos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partidos políticos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fideicomisos </a:t>
            </a:r>
            <a:r>
              <a:rPr lang="es-MX" sz="2000" dirty="0"/>
              <a:t>y fondos </a:t>
            </a:r>
            <a:r>
              <a:rPr lang="es-MX" sz="2000" dirty="0" smtClean="0"/>
              <a:t>públicos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cualquier </a:t>
            </a:r>
            <a:r>
              <a:rPr lang="es-MX" sz="2000" dirty="0"/>
              <a:t>persona física, moral </a:t>
            </a:r>
            <a:endParaRPr lang="es-MX" sz="2000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sindicato</a:t>
            </a:r>
          </a:p>
          <a:p>
            <a:pPr algn="just"/>
            <a:r>
              <a:rPr lang="es-MX" sz="2000" u="sng" dirty="0" smtClean="0"/>
              <a:t>que </a:t>
            </a:r>
            <a:r>
              <a:rPr lang="es-MX" sz="2000" u="sng" dirty="0"/>
              <a:t>reciba y ejerza recursos públicos o realice actos de autoridad de la Federación, las Entidades Federativas y los municipios</a:t>
            </a:r>
            <a:r>
              <a:rPr lang="es-MX" sz="2000" u="sng" dirty="0" smtClean="0"/>
              <a:t>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047348" y="476672"/>
            <a:ext cx="4982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/>
              <a:t>LEY GENERAL DE TRANSPARENCIA Y </a:t>
            </a:r>
          </a:p>
          <a:p>
            <a:pPr algn="ctr"/>
            <a:r>
              <a:rPr lang="es-MX" sz="2400" b="1" dirty="0" smtClean="0"/>
              <a:t>ACCESO </a:t>
            </a:r>
            <a:r>
              <a:rPr lang="es-MX" sz="2400" b="1" dirty="0"/>
              <a:t>A LA INFORMACIÓN </a:t>
            </a:r>
            <a:r>
              <a:rPr lang="es-MX" sz="2400" b="1" dirty="0" smtClean="0"/>
              <a:t>PÚBLICA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22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628800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/>
          </a:p>
          <a:p>
            <a:r>
              <a:rPr lang="es-MX" sz="2000" b="1" dirty="0" smtClean="0"/>
              <a:t>Articulo 1 segundo y tercer  párrafo </a:t>
            </a:r>
          </a:p>
          <a:p>
            <a:endParaRPr lang="es-MX" sz="2000" b="1" dirty="0" smtClean="0"/>
          </a:p>
          <a:p>
            <a:pPr algn="just"/>
            <a:r>
              <a:rPr lang="es-MX" sz="2000" u="sng" dirty="0"/>
              <a:t>La fiscalización de la Cuenta Pública comprende la revisión </a:t>
            </a:r>
            <a:r>
              <a:rPr lang="es-MX" sz="2000" u="sng" dirty="0" smtClean="0"/>
              <a:t>de: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los ingresos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los </a:t>
            </a:r>
            <a:r>
              <a:rPr lang="es-MX" sz="2000" dirty="0"/>
              <a:t>egresos, incluyendo subsidios, transferencias y donativos, fondos, los gastos fiscales </a:t>
            </a:r>
            <a:endParaRPr lang="es-MX" sz="2000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la </a:t>
            </a:r>
            <a:r>
              <a:rPr lang="es-MX" sz="2000" dirty="0"/>
              <a:t>deuda </a:t>
            </a:r>
            <a:r>
              <a:rPr lang="es-MX" sz="2000" dirty="0" smtClean="0"/>
              <a:t>pública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s-MX" sz="2000" dirty="0" smtClean="0"/>
              <a:t>el </a:t>
            </a:r>
            <a:r>
              <a:rPr lang="es-MX" sz="2000" dirty="0"/>
              <a:t>manejo, la custodia y la aplicación de recursos públicos federales, con excepción de las participaciones </a:t>
            </a:r>
            <a:r>
              <a:rPr lang="es-MX" sz="2000" dirty="0" smtClean="0"/>
              <a:t>federales</a:t>
            </a:r>
          </a:p>
          <a:p>
            <a:pPr algn="just"/>
            <a:endParaRPr lang="es-MX" sz="2000" u="sng" dirty="0" smtClean="0"/>
          </a:p>
          <a:p>
            <a:pPr algn="just"/>
            <a:r>
              <a:rPr lang="es-MX" sz="2000" u="sng" dirty="0" smtClean="0"/>
              <a:t>Así </a:t>
            </a:r>
            <a:r>
              <a:rPr lang="es-MX" sz="2000" u="sng" dirty="0"/>
              <a:t>como de la demás información financiera, contable, patrimonial, presupuestaria y programática</a:t>
            </a:r>
            <a:r>
              <a:rPr lang="es-MX" sz="2000" dirty="0"/>
              <a:t> que las entidades fiscalizadas deban incluir en dicho documento, conforme a las disposiciones aplicables. </a:t>
            </a:r>
            <a:endParaRPr lang="es-MX" sz="2000" dirty="0" smtClean="0"/>
          </a:p>
          <a:p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116129" y="644495"/>
            <a:ext cx="48453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/>
              <a:t>LEY </a:t>
            </a:r>
            <a:r>
              <a:rPr lang="es-MX" sz="2400" b="1" dirty="0" smtClean="0"/>
              <a:t>DE FISCALIZACIÓN Y RENDICIÓN </a:t>
            </a:r>
          </a:p>
          <a:p>
            <a:pPr algn="ctr"/>
            <a:r>
              <a:rPr lang="es-MX" sz="2400" b="1" dirty="0" smtClean="0"/>
              <a:t>DE CUENTAS DE LA FEDERACIÓN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1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2071876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El 12 de noviembre de 2012 (DOF) se adicionó el Titulo Quinto de la Ley General de Contabilidad Gubernamental,  </a:t>
            </a:r>
            <a:r>
              <a:rPr lang="es-MX" sz="2000" b="1" dirty="0" smtClean="0"/>
              <a:t>artículos 56 al 83.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Los entes públicos publicarán en sus páginas de internet información financiera y fiscal: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/>
              <a:t>Contable</a:t>
            </a:r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P</a:t>
            </a:r>
            <a:r>
              <a:rPr lang="es-MX" sz="2000" dirty="0" smtClean="0"/>
              <a:t>resupuestaria</a:t>
            </a:r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I</a:t>
            </a:r>
            <a:r>
              <a:rPr lang="es-MX" sz="2000" dirty="0" smtClean="0"/>
              <a:t>nformación programática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I</a:t>
            </a:r>
            <a:r>
              <a:rPr lang="es-MX" sz="2000" dirty="0" smtClean="0"/>
              <a:t>nformación complementaria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Estado analítico de la </a:t>
            </a:r>
            <a:r>
              <a:rPr lang="es-MX" sz="2000" dirty="0" smtClean="0"/>
              <a:t>deuda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Endeudamiento </a:t>
            </a:r>
            <a:r>
              <a:rPr lang="es-MX" sz="2000" dirty="0" smtClean="0"/>
              <a:t>neto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Intereses de la </a:t>
            </a:r>
            <a:r>
              <a:rPr lang="es-MX" sz="2000" dirty="0" smtClean="0"/>
              <a:t>deuda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/>
              <a:t>Es decir el detalle de ingresos y egresos y aplicación de la deuda.</a:t>
            </a:r>
          </a:p>
          <a:p>
            <a:pPr algn="just"/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51961" y="404664"/>
            <a:ext cx="6768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LEY GENERAL DE CONTABILIDAD GUBERNAMENTAL </a:t>
            </a:r>
          </a:p>
          <a:p>
            <a:pPr algn="ctr"/>
            <a:r>
              <a:rPr lang="es-MX" sz="2400" b="1" dirty="0"/>
              <a:t>(Titulo V de la LGCG)</a:t>
            </a:r>
          </a:p>
          <a:p>
            <a:pPr algn="ctr"/>
            <a:r>
              <a:rPr lang="es-MX" sz="2400" b="1" dirty="0" smtClean="0"/>
              <a:t>TRANSPARENCIA Y DIFUSIÓN </a:t>
            </a:r>
          </a:p>
          <a:p>
            <a:pPr algn="ctr"/>
            <a:r>
              <a:rPr lang="es-MX" sz="2400" b="1" dirty="0" smtClean="0"/>
              <a:t>DE LA INFORMACIÓN FINANCIERA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2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2334359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/>
              <a:t>La información deberá publicarse trimestralmente.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MX" sz="20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 smtClean="0"/>
              <a:t>La información permanecerá por los últimos seis ejercicios fiscales.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MX" sz="20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dirty="0"/>
              <a:t>El comité consultivo </a:t>
            </a:r>
            <a:r>
              <a:rPr lang="es-MX" sz="2000" dirty="0" smtClean="0"/>
              <a:t>CONAC evaluará </a:t>
            </a:r>
            <a:r>
              <a:rPr lang="es-MX" sz="2000" dirty="0"/>
              <a:t>anualmente la calidad de la </a:t>
            </a:r>
            <a:r>
              <a:rPr lang="es-MX" sz="2000" dirty="0" smtClean="0"/>
              <a:t>información </a:t>
            </a:r>
            <a:r>
              <a:rPr lang="es-MX" sz="2000" dirty="0"/>
              <a:t>y podrá emitir recomendaciones al </a:t>
            </a:r>
            <a:r>
              <a:rPr lang="es-MX" sz="2000" dirty="0" smtClean="0"/>
              <a:t>ente.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51961" y="404664"/>
            <a:ext cx="67680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LEY GENERAL DE CONTABILIDAD GUBERNAMENTAL </a:t>
            </a:r>
          </a:p>
          <a:p>
            <a:pPr algn="ctr"/>
            <a:r>
              <a:rPr lang="es-MX" sz="2400" b="1" dirty="0"/>
              <a:t>(</a:t>
            </a:r>
            <a:r>
              <a:rPr lang="es-MX" sz="2400" b="1" dirty="0" smtClean="0"/>
              <a:t>Título </a:t>
            </a:r>
            <a:r>
              <a:rPr lang="es-MX" sz="2400" b="1" dirty="0"/>
              <a:t>V de la LGCG)</a:t>
            </a:r>
          </a:p>
          <a:p>
            <a:pPr algn="ctr"/>
            <a:r>
              <a:rPr lang="es-MX" sz="2400" b="1" dirty="0" smtClean="0"/>
              <a:t>TRANSPARENCIA Y DIFUSIÓN </a:t>
            </a:r>
          </a:p>
          <a:p>
            <a:pPr algn="ctr"/>
            <a:r>
              <a:rPr lang="es-MX" sz="2400" b="1" dirty="0" smtClean="0"/>
              <a:t>DE LA INFORMACIÓN FINANCIERA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MX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1478" y="1628800"/>
            <a:ext cx="72728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Incluirán </a:t>
            </a:r>
            <a:r>
              <a:rPr lang="es-MX" sz="2000" dirty="0"/>
              <a:t>sus respetivas leyes de ingresos y presupuestos de egresos, relativas a su iniciativa y aprobación 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También lo relativo </a:t>
            </a:r>
            <a:r>
              <a:rPr lang="es-MX" sz="2000" b="1" dirty="0" smtClean="0"/>
              <a:t>a la Evaluación y Rendición de Cuentas</a:t>
            </a:r>
            <a:r>
              <a:rPr lang="es-MX" sz="2000" dirty="0" smtClean="0"/>
              <a:t>, como:</a:t>
            </a:r>
          </a:p>
          <a:p>
            <a:pPr algn="just"/>
            <a:endParaRPr lang="es-MX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Programa anual de evaluaciones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Las metodologías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Indicadores de desempeño</a:t>
            </a:r>
          </a:p>
          <a:p>
            <a:pPr marL="285750" indent="-285750">
              <a:buFont typeface="Arial" pitchFamily="34" charset="0"/>
              <a:buChar char="•"/>
            </a:pPr>
            <a:endParaRPr lang="es-MX" sz="2000" dirty="0"/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Los gobiernos de las entidades  federativas, deberán mostrar los recursos federales transferidos.</a:t>
            </a:r>
          </a:p>
          <a:p>
            <a:pPr algn="just"/>
            <a:endParaRPr lang="es-MX" sz="2000" dirty="0"/>
          </a:p>
          <a:p>
            <a:pPr algn="just"/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A6C6-C7F3-4DF1-A652-2288B2A0B68B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7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3Plantill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03Plantilla1</Template>
  <TotalTime>4665</TotalTime>
  <Words>747</Words>
  <Application>Microsoft Office PowerPoint</Application>
  <PresentationFormat>Presentación en pantalla (4:3)</PresentationFormat>
  <Paragraphs>157</Paragraphs>
  <Slides>13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03Plantilla1</vt:lpstr>
      <vt:lpstr>Presentación de PowerPoint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FABIOLA ARRATIA ALAMO</dc:creator>
  <cp:lastModifiedBy>C.P.C DOLORES MERCADO</cp:lastModifiedBy>
  <cp:revision>476</cp:revision>
  <cp:lastPrinted>2015-09-18T16:34:30Z</cp:lastPrinted>
  <dcterms:created xsi:type="dcterms:W3CDTF">2014-09-08T15:08:52Z</dcterms:created>
  <dcterms:modified xsi:type="dcterms:W3CDTF">2015-09-18T16:44:54Z</dcterms:modified>
</cp:coreProperties>
</file>