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6"/>
  </p:notesMasterIdLst>
  <p:handoutMasterIdLst>
    <p:handoutMasterId r:id="rId27"/>
  </p:handoutMasterIdLst>
  <p:sldIdLst>
    <p:sldId id="381" r:id="rId3"/>
    <p:sldId id="402" r:id="rId4"/>
    <p:sldId id="442" r:id="rId5"/>
    <p:sldId id="431" r:id="rId6"/>
    <p:sldId id="426" r:id="rId7"/>
    <p:sldId id="443" r:id="rId8"/>
    <p:sldId id="407" r:id="rId9"/>
    <p:sldId id="425" r:id="rId10"/>
    <p:sldId id="429" r:id="rId11"/>
    <p:sldId id="432" r:id="rId12"/>
    <p:sldId id="434" r:id="rId13"/>
    <p:sldId id="435" r:id="rId14"/>
    <p:sldId id="444" r:id="rId15"/>
    <p:sldId id="433" r:id="rId16"/>
    <p:sldId id="445" r:id="rId17"/>
    <p:sldId id="446" r:id="rId18"/>
    <p:sldId id="436" r:id="rId19"/>
    <p:sldId id="437" r:id="rId20"/>
    <p:sldId id="438" r:id="rId21"/>
    <p:sldId id="439" r:id="rId22"/>
    <p:sldId id="447" r:id="rId23"/>
    <p:sldId id="448" r:id="rId24"/>
    <p:sldId id="270" r:id="rId25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4597"/>
    <a:srgbClr val="10ABA8"/>
    <a:srgbClr val="800080"/>
    <a:srgbClr val="8B65CB"/>
    <a:srgbClr val="2DF1DC"/>
    <a:srgbClr val="66FFCC"/>
    <a:srgbClr val="EC90DC"/>
    <a:srgbClr val="AC71FF"/>
    <a:srgbClr val="B38DFF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A111915-BE36-4E01-A7E5-04B1672EAD32}" styleName="Estilo claro 2 - Énfasis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Estilo claro 2 - Énfasis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Énfasi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14" autoAdjust="0"/>
    <p:restoredTop sz="94674"/>
  </p:normalViewPr>
  <p:slideViewPr>
    <p:cSldViewPr snapToGrid="0" snapToObjects="1">
      <p:cViewPr varScale="1">
        <p:scale>
          <a:sx n="84" d="100"/>
          <a:sy n="84" d="100"/>
        </p:scale>
        <p:origin x="175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248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ARCO</c:v>
                </c:pt>
              </c:strCache>
            </c:strRef>
          </c:tx>
          <c:spPr>
            <a:solidFill>
              <a:srgbClr val="97509E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2017</c:v>
                </c:pt>
              </c:numCache>
            </c:numRef>
          </c:cat>
          <c:val>
            <c:numRef>
              <c:f>Hoja1!$B$2:$B$3</c:f>
              <c:numCache>
                <c:formatCode>General</c:formatCode>
                <c:ptCount val="2"/>
                <c:pt idx="0">
                  <c:v>812</c:v>
                </c:pt>
                <c:pt idx="1">
                  <c:v>908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IP</c:v>
                </c:pt>
              </c:strCache>
            </c:strRef>
          </c:tx>
          <c:spPr>
            <a:solidFill>
              <a:srgbClr val="01B2AC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592403690948486E-2"/>
                  <c:y val="-2.174318262411537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2017</c:v>
                </c:pt>
              </c:numCache>
            </c:numRef>
          </c:cat>
          <c:val>
            <c:numRef>
              <c:f>Hoja1!$C$2:$C$3</c:f>
              <c:numCache>
                <c:formatCode>#,##0</c:formatCode>
                <c:ptCount val="2"/>
                <c:pt idx="0">
                  <c:v>21920</c:v>
                </c:pt>
                <c:pt idx="1">
                  <c:v>30039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57655504"/>
        <c:axId val="357656288"/>
        <c:axId val="0"/>
      </c:bar3DChart>
      <c:catAx>
        <c:axId val="35765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57656288"/>
        <c:crosses val="autoZero"/>
        <c:auto val="1"/>
        <c:lblAlgn val="ctr"/>
        <c:lblOffset val="100"/>
        <c:noMultiLvlLbl val="0"/>
      </c:catAx>
      <c:valAx>
        <c:axId val="357656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57655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489042046678358"/>
          <c:y val="0.90762271897214664"/>
          <c:w val="0.35581156275738141"/>
          <c:h val="9.23772810278533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D125EF-14A9-438F-8C50-4662AD330B62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D5B9132-557C-4B1B-A3D9-05C8DCCD7FE2}">
      <dgm:prSet phldrT="[Texto]" custT="1"/>
      <dgm:spPr>
        <a:solidFill>
          <a:srgbClr val="01B2AC"/>
        </a:solidFill>
        <a:ln>
          <a:solidFill>
            <a:schemeClr val="lt1">
              <a:hueOff val="0"/>
              <a:satOff val="0"/>
              <a:lumOff val="0"/>
            </a:schemeClr>
          </a:solidFill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</dgm:spPr>
      <dgm:t>
        <a:bodyPr/>
        <a:lstStyle/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Vacante</a:t>
          </a:r>
          <a:endParaRPr lang="es-ES" sz="1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E1C6B9-4EB0-44E4-99C0-3A7517BDD4FF}" type="parTrans" cxnId="{5932F88F-AAEC-45E4-92AA-834C207BEFC2}">
      <dgm:prSet/>
      <dgm:spPr/>
      <dgm:t>
        <a:bodyPr/>
        <a:lstStyle/>
        <a:p>
          <a:endParaRPr lang="es-ES"/>
        </a:p>
      </dgm:t>
    </dgm:pt>
    <dgm:pt modelId="{40B993C4-53B6-42A7-82EE-BEA96E10B63D}" type="sibTrans" cxnId="{5932F88F-AAEC-45E4-92AA-834C207BEFC2}">
      <dgm:prSet/>
      <dgm:spPr/>
      <dgm:t>
        <a:bodyPr/>
        <a:lstStyle/>
        <a:p>
          <a:endParaRPr lang="es-ES"/>
        </a:p>
      </dgm:t>
    </dgm:pt>
    <dgm:pt modelId="{BD5FF6E3-A6D7-4743-B286-FCB76310528C}">
      <dgm:prSet phldrT="[Texto]" custT="1"/>
      <dgm:spPr>
        <a:solidFill>
          <a:srgbClr val="01B2AC"/>
        </a:solidFill>
        <a:ln>
          <a:solidFill>
            <a:schemeClr val="lt1">
              <a:hueOff val="0"/>
              <a:satOff val="0"/>
              <a:lumOff val="0"/>
            </a:schemeClr>
          </a:solidFill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</dgm:spPr>
      <dgm:t>
        <a:bodyPr/>
        <a:lstStyle/>
        <a:p>
          <a:pPr marL="0" marR="0" lvl="0" indent="0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s-E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José Guadalupe Luna Hernández</a:t>
          </a:r>
        </a:p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A9C2D7-777C-445C-ADBC-C2DB6A1E2A96}" type="parTrans" cxnId="{FA6B1C68-6912-4FDD-8087-320E92DBD888}">
      <dgm:prSet/>
      <dgm:spPr/>
      <dgm:t>
        <a:bodyPr/>
        <a:lstStyle/>
        <a:p>
          <a:endParaRPr lang="es-ES"/>
        </a:p>
      </dgm:t>
    </dgm:pt>
    <dgm:pt modelId="{B730C0D4-A179-4C96-93EA-CF21D32100EA}" type="sibTrans" cxnId="{FA6B1C68-6912-4FDD-8087-320E92DBD888}">
      <dgm:prSet/>
      <dgm:spPr/>
      <dgm:t>
        <a:bodyPr/>
        <a:lstStyle/>
        <a:p>
          <a:endParaRPr lang="es-ES"/>
        </a:p>
      </dgm:t>
    </dgm:pt>
    <dgm:pt modelId="{DF1DAB2F-8DA7-413F-B131-04B066712A7D}">
      <dgm:prSet phldrT="[Texto]" custT="1"/>
      <dgm:spPr>
        <a:solidFill>
          <a:srgbClr val="01B2AC"/>
        </a:solidFill>
        <a:ln>
          <a:solidFill>
            <a:schemeClr val="lt1">
              <a:hueOff val="0"/>
              <a:satOff val="0"/>
              <a:lumOff val="0"/>
            </a:schemeClr>
          </a:solidFill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Zulema Martínez Sánchez</a:t>
          </a:r>
        </a:p>
        <a:p>
          <a:endParaRPr lang="es-ES" sz="1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936993-4A24-442A-BBA1-E992C96208F5}" type="parTrans" cxnId="{CC484BED-1D92-4161-912F-3F1FFFB700BA}">
      <dgm:prSet/>
      <dgm:spPr/>
      <dgm:t>
        <a:bodyPr/>
        <a:lstStyle/>
        <a:p>
          <a:endParaRPr lang="es-ES"/>
        </a:p>
      </dgm:t>
    </dgm:pt>
    <dgm:pt modelId="{5C0E1972-4A0D-421A-9F38-B174EBB1D218}" type="sibTrans" cxnId="{CC484BED-1D92-4161-912F-3F1FFFB700BA}">
      <dgm:prSet/>
      <dgm:spPr/>
      <dgm:t>
        <a:bodyPr/>
        <a:lstStyle/>
        <a:p>
          <a:endParaRPr lang="es-ES"/>
        </a:p>
      </dgm:t>
    </dgm:pt>
    <dgm:pt modelId="{EE093992-8648-4BEE-9448-3AE3419CA188}">
      <dgm:prSet phldrT="[Texto]" custT="1"/>
      <dgm:spPr>
        <a:solidFill>
          <a:srgbClr val="01B2AC"/>
        </a:solidFill>
        <a:ln>
          <a:solidFill>
            <a:schemeClr val="lt1">
              <a:hueOff val="0"/>
              <a:satOff val="0"/>
              <a:lumOff val="0"/>
            </a:schemeClr>
          </a:solidFill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Javier Martínez Cruz</a:t>
          </a:r>
        </a:p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592099B-023F-416B-B90A-629DDA569031}" type="parTrans" cxnId="{8A7D401E-6F17-487C-BC4C-3C715EDBE94C}">
      <dgm:prSet/>
      <dgm:spPr/>
      <dgm:t>
        <a:bodyPr/>
        <a:lstStyle/>
        <a:p>
          <a:endParaRPr lang="es-ES"/>
        </a:p>
      </dgm:t>
    </dgm:pt>
    <dgm:pt modelId="{CDF938AB-3E45-4501-93AC-5B7EC6E38189}" type="sibTrans" cxnId="{8A7D401E-6F17-487C-BC4C-3C715EDBE94C}">
      <dgm:prSet/>
      <dgm:spPr/>
      <dgm:t>
        <a:bodyPr/>
        <a:lstStyle/>
        <a:p>
          <a:endParaRPr lang="es-ES"/>
        </a:p>
      </dgm:t>
    </dgm:pt>
    <dgm:pt modelId="{E6E26919-6B2F-4DBC-9C72-726B837FDC8A}">
      <dgm:prSet phldrT="[Texto]" custT="1"/>
      <dgm:spPr>
        <a:solidFill>
          <a:srgbClr val="01B2AC"/>
        </a:solidFill>
        <a:ln>
          <a:solidFill>
            <a:schemeClr val="lt1">
              <a:hueOff val="0"/>
              <a:satOff val="0"/>
              <a:lumOff val="0"/>
            </a:schemeClr>
          </a:solidFill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Eva </a:t>
          </a:r>
          <a:r>
            <a:rPr lang="es-ES" sz="16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Abaid</a:t>
          </a:r>
          <a:r>
            <a:rPr lang="es-E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6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Yapur</a:t>
          </a:r>
          <a:endParaRPr lang="es-ES" sz="1600" b="1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95AEBB-5A38-44F4-A2FD-4025977D9BE3}" type="parTrans" cxnId="{4CB0E3F4-3FF1-4083-96E3-DF3A9F00D54A}">
      <dgm:prSet/>
      <dgm:spPr/>
      <dgm:t>
        <a:bodyPr/>
        <a:lstStyle/>
        <a:p>
          <a:endParaRPr lang="es-ES"/>
        </a:p>
      </dgm:t>
    </dgm:pt>
    <dgm:pt modelId="{E985E152-9186-46D5-8557-0A17D1C9CFDE}" type="sibTrans" cxnId="{4CB0E3F4-3FF1-4083-96E3-DF3A9F00D54A}">
      <dgm:prSet/>
      <dgm:spPr/>
      <dgm:t>
        <a:bodyPr/>
        <a:lstStyle/>
        <a:p>
          <a:endParaRPr lang="es-ES"/>
        </a:p>
      </dgm:t>
    </dgm:pt>
    <dgm:pt modelId="{54E9617A-0F2F-4CA0-B38E-426EC22DE98C}" type="pres">
      <dgm:prSet presAssocID="{D7D125EF-14A9-438F-8C50-4662AD330B6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FC1C904-BCE4-44A1-9B28-7FFA742E0019}" type="pres">
      <dgm:prSet presAssocID="{BD5B9132-557C-4B1B-A3D9-05C8DCCD7FE2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5AAC39-9022-419E-9A8D-E5D8F6256C58}" type="pres">
      <dgm:prSet presAssocID="{40B993C4-53B6-42A7-82EE-BEA96E10B63D}" presName="space" presStyleCnt="0"/>
      <dgm:spPr/>
    </dgm:pt>
    <dgm:pt modelId="{0E34EFD8-255A-4295-864C-95E05ABE1102}" type="pres">
      <dgm:prSet presAssocID="{BD5FF6E3-A6D7-4743-B286-FCB76310528C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78A04D-DB05-4696-84B7-6592162D96AD}" type="pres">
      <dgm:prSet presAssocID="{B730C0D4-A179-4C96-93EA-CF21D32100EA}" presName="space" presStyleCnt="0"/>
      <dgm:spPr/>
    </dgm:pt>
    <dgm:pt modelId="{B466E1A3-79F5-4340-9B75-F04CFBDB63F6}" type="pres">
      <dgm:prSet presAssocID="{DF1DAB2F-8DA7-413F-B131-04B066712A7D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BA7FCC-4C05-4E77-837E-BAE63DB00924}" type="pres">
      <dgm:prSet presAssocID="{5C0E1972-4A0D-421A-9F38-B174EBB1D218}" presName="space" presStyleCnt="0"/>
      <dgm:spPr/>
    </dgm:pt>
    <dgm:pt modelId="{E1B008AD-BF1C-4E01-975B-E1687ECB81FC}" type="pres">
      <dgm:prSet presAssocID="{EE093992-8648-4BEE-9448-3AE3419CA188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BB0073-71C7-424D-8FAF-60BE76B90E51}" type="pres">
      <dgm:prSet presAssocID="{CDF938AB-3E45-4501-93AC-5B7EC6E38189}" presName="space" presStyleCnt="0"/>
      <dgm:spPr/>
    </dgm:pt>
    <dgm:pt modelId="{B9331E2F-0BBF-45E9-B627-852C34CA4980}" type="pres">
      <dgm:prSet presAssocID="{E6E26919-6B2F-4DBC-9C72-726B837FDC8A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2E5E49A-8056-47A7-9B42-F3AE0258AA60}" type="presOf" srcId="{D7D125EF-14A9-438F-8C50-4662AD330B62}" destId="{54E9617A-0F2F-4CA0-B38E-426EC22DE98C}" srcOrd="0" destOrd="0" presId="urn:microsoft.com/office/officeart/2005/8/layout/venn3"/>
    <dgm:cxn modelId="{DF65DEA0-C417-4F93-8B0C-9A916DEA4184}" type="presOf" srcId="{DF1DAB2F-8DA7-413F-B131-04B066712A7D}" destId="{B466E1A3-79F5-4340-9B75-F04CFBDB63F6}" srcOrd="0" destOrd="0" presId="urn:microsoft.com/office/officeart/2005/8/layout/venn3"/>
    <dgm:cxn modelId="{4CB0E3F4-3FF1-4083-96E3-DF3A9F00D54A}" srcId="{D7D125EF-14A9-438F-8C50-4662AD330B62}" destId="{E6E26919-6B2F-4DBC-9C72-726B837FDC8A}" srcOrd="4" destOrd="0" parTransId="{E495AEBB-5A38-44F4-A2FD-4025977D9BE3}" sibTransId="{E985E152-9186-46D5-8557-0A17D1C9CFDE}"/>
    <dgm:cxn modelId="{53894084-B56E-412C-A219-617071B316B6}" type="presOf" srcId="{BD5FF6E3-A6D7-4743-B286-FCB76310528C}" destId="{0E34EFD8-255A-4295-864C-95E05ABE1102}" srcOrd="0" destOrd="0" presId="urn:microsoft.com/office/officeart/2005/8/layout/venn3"/>
    <dgm:cxn modelId="{5B1CDA26-4AF3-44B4-BE80-931A635D7F3F}" type="presOf" srcId="{EE093992-8648-4BEE-9448-3AE3419CA188}" destId="{E1B008AD-BF1C-4E01-975B-E1687ECB81FC}" srcOrd="0" destOrd="0" presId="urn:microsoft.com/office/officeart/2005/8/layout/venn3"/>
    <dgm:cxn modelId="{C417C1F8-17FD-41AC-8971-71B57C019B42}" type="presOf" srcId="{BD5B9132-557C-4B1B-A3D9-05C8DCCD7FE2}" destId="{9FC1C904-BCE4-44A1-9B28-7FFA742E0019}" srcOrd="0" destOrd="0" presId="urn:microsoft.com/office/officeart/2005/8/layout/venn3"/>
    <dgm:cxn modelId="{FA6B1C68-6912-4FDD-8087-320E92DBD888}" srcId="{D7D125EF-14A9-438F-8C50-4662AD330B62}" destId="{BD5FF6E3-A6D7-4743-B286-FCB76310528C}" srcOrd="1" destOrd="0" parTransId="{65A9C2D7-777C-445C-ADBC-C2DB6A1E2A96}" sibTransId="{B730C0D4-A179-4C96-93EA-CF21D32100EA}"/>
    <dgm:cxn modelId="{8A7D401E-6F17-487C-BC4C-3C715EDBE94C}" srcId="{D7D125EF-14A9-438F-8C50-4662AD330B62}" destId="{EE093992-8648-4BEE-9448-3AE3419CA188}" srcOrd="3" destOrd="0" parTransId="{0592099B-023F-416B-B90A-629DDA569031}" sibTransId="{CDF938AB-3E45-4501-93AC-5B7EC6E38189}"/>
    <dgm:cxn modelId="{CC484BED-1D92-4161-912F-3F1FFFB700BA}" srcId="{D7D125EF-14A9-438F-8C50-4662AD330B62}" destId="{DF1DAB2F-8DA7-413F-B131-04B066712A7D}" srcOrd="2" destOrd="0" parTransId="{DD936993-4A24-442A-BBA1-E992C96208F5}" sibTransId="{5C0E1972-4A0D-421A-9F38-B174EBB1D218}"/>
    <dgm:cxn modelId="{5508D8AC-F1C5-48FD-A72C-DFBDA237F35B}" type="presOf" srcId="{E6E26919-6B2F-4DBC-9C72-726B837FDC8A}" destId="{B9331E2F-0BBF-45E9-B627-852C34CA4980}" srcOrd="0" destOrd="0" presId="urn:microsoft.com/office/officeart/2005/8/layout/venn3"/>
    <dgm:cxn modelId="{5932F88F-AAEC-45E4-92AA-834C207BEFC2}" srcId="{D7D125EF-14A9-438F-8C50-4662AD330B62}" destId="{BD5B9132-557C-4B1B-A3D9-05C8DCCD7FE2}" srcOrd="0" destOrd="0" parTransId="{20E1C6B9-4EB0-44E4-99C0-3A7517BDD4FF}" sibTransId="{40B993C4-53B6-42A7-82EE-BEA96E10B63D}"/>
    <dgm:cxn modelId="{FE3DD702-1707-46B9-9AD7-E5FEF1DA9642}" type="presParOf" srcId="{54E9617A-0F2F-4CA0-B38E-426EC22DE98C}" destId="{9FC1C904-BCE4-44A1-9B28-7FFA742E0019}" srcOrd="0" destOrd="0" presId="urn:microsoft.com/office/officeart/2005/8/layout/venn3"/>
    <dgm:cxn modelId="{F818B023-D1F9-4C41-A24E-F639EF9F2110}" type="presParOf" srcId="{54E9617A-0F2F-4CA0-B38E-426EC22DE98C}" destId="{F55AAC39-9022-419E-9A8D-E5D8F6256C58}" srcOrd="1" destOrd="0" presId="urn:microsoft.com/office/officeart/2005/8/layout/venn3"/>
    <dgm:cxn modelId="{90ADD814-C7E5-4153-90E3-9DC6B40AC71F}" type="presParOf" srcId="{54E9617A-0F2F-4CA0-B38E-426EC22DE98C}" destId="{0E34EFD8-255A-4295-864C-95E05ABE1102}" srcOrd="2" destOrd="0" presId="urn:microsoft.com/office/officeart/2005/8/layout/venn3"/>
    <dgm:cxn modelId="{0D478EE1-4031-4BA2-84D1-971E7B15FFC4}" type="presParOf" srcId="{54E9617A-0F2F-4CA0-B38E-426EC22DE98C}" destId="{D778A04D-DB05-4696-84B7-6592162D96AD}" srcOrd="3" destOrd="0" presId="urn:microsoft.com/office/officeart/2005/8/layout/venn3"/>
    <dgm:cxn modelId="{27E2643F-7D38-4498-87AC-CD48AAF1EB5C}" type="presParOf" srcId="{54E9617A-0F2F-4CA0-B38E-426EC22DE98C}" destId="{B466E1A3-79F5-4340-9B75-F04CFBDB63F6}" srcOrd="4" destOrd="0" presId="urn:microsoft.com/office/officeart/2005/8/layout/venn3"/>
    <dgm:cxn modelId="{0AA09F34-BCDC-47FD-9ACD-A97C60792516}" type="presParOf" srcId="{54E9617A-0F2F-4CA0-B38E-426EC22DE98C}" destId="{C2BA7FCC-4C05-4E77-837E-BAE63DB00924}" srcOrd="5" destOrd="0" presId="urn:microsoft.com/office/officeart/2005/8/layout/venn3"/>
    <dgm:cxn modelId="{D56D6BEE-0511-4BB7-B748-5797824DDFCC}" type="presParOf" srcId="{54E9617A-0F2F-4CA0-B38E-426EC22DE98C}" destId="{E1B008AD-BF1C-4E01-975B-E1687ECB81FC}" srcOrd="6" destOrd="0" presId="urn:microsoft.com/office/officeart/2005/8/layout/venn3"/>
    <dgm:cxn modelId="{1800D147-D0E9-4FDC-AAEB-82ABB163CD5A}" type="presParOf" srcId="{54E9617A-0F2F-4CA0-B38E-426EC22DE98C}" destId="{93BB0073-71C7-424D-8FAF-60BE76B90E51}" srcOrd="7" destOrd="0" presId="urn:microsoft.com/office/officeart/2005/8/layout/venn3"/>
    <dgm:cxn modelId="{B109853A-F973-4328-8FC0-15189EA40D0E}" type="presParOf" srcId="{54E9617A-0F2F-4CA0-B38E-426EC22DE98C}" destId="{B9331E2F-0BBF-45E9-B627-852C34CA4980}" srcOrd="8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3337D3-277B-44A7-BD1B-144FD1F090F7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7174355F-336E-4DAA-81A1-0BF41F9997AF}">
      <dgm:prSet phldrT="[Texto]" custT="1"/>
      <dgm:spPr>
        <a:solidFill>
          <a:schemeClr val="accent3"/>
        </a:solidFill>
      </dgm:spPr>
      <dgm:t>
        <a:bodyPr/>
        <a:lstStyle/>
        <a:p>
          <a:r>
            <a:rPr lang="es-MX" sz="4400" b="1" u="none" strike="noStrik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Garantía Secundaria</a:t>
          </a:r>
        </a:p>
        <a:p>
          <a:r>
            <a:rPr lang="es-MX" sz="1600" b="1" u="none" strike="noStrik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Art. 176 LTAIPEM</a:t>
          </a:r>
          <a:endParaRPr lang="es-MX" sz="1600" b="1" u="none" strike="noStrik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44B207-B756-4D60-9B08-D971D7089AAA}" type="parTrans" cxnId="{188D4F61-8415-4FED-8C8E-D167E1C1F56D}">
      <dgm:prSet/>
      <dgm:spPr/>
      <dgm:t>
        <a:bodyPr/>
        <a:lstStyle/>
        <a:p>
          <a:endParaRPr lang="es-MX" b="1" u="none" strike="noStrik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A0A174-97DD-4A95-9A52-6C1D0BBA5C2B}" type="sibTrans" cxnId="{188D4F61-8415-4FED-8C8E-D167E1C1F56D}">
      <dgm:prSet/>
      <dgm:spPr>
        <a:solidFill>
          <a:srgbClr val="7030A0">
            <a:alpha val="90000"/>
          </a:srgbClr>
        </a:solidFill>
      </dgm:spPr>
      <dgm:t>
        <a:bodyPr/>
        <a:lstStyle/>
        <a:p>
          <a:endParaRPr lang="es-MX" b="1" u="none" strike="noStrik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CC507D-DCEB-48DE-B926-DFA3F745575D}">
      <dgm:prSet phldrT="[Texto]" custT="1"/>
      <dgm:spPr>
        <a:solidFill>
          <a:schemeClr val="accent3"/>
        </a:solidFill>
      </dgm:spPr>
      <dgm:t>
        <a:bodyPr/>
        <a:lstStyle/>
        <a:p>
          <a:r>
            <a:rPr lang="es-MX" sz="1800" b="1" u="none" strike="noStrik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s-MX" sz="2400" b="1" u="none" strike="noStrik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Escrito</a:t>
          </a:r>
        </a:p>
        <a:p>
          <a:r>
            <a:rPr lang="es-MX" sz="2400" b="1" u="none" strike="noStrik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Medios electrónicos</a:t>
          </a:r>
        </a:p>
      </dgm:t>
    </dgm:pt>
    <dgm:pt modelId="{A941076F-A96C-4AC7-85AC-9C326BA887E5}" type="parTrans" cxnId="{BFC2428C-6D9C-4243-A0E5-DDF6CCF88DB1}">
      <dgm:prSet/>
      <dgm:spPr/>
      <dgm:t>
        <a:bodyPr/>
        <a:lstStyle/>
        <a:p>
          <a:endParaRPr lang="es-MX" b="1" u="none" strike="noStrik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4E62E46-63DD-46CA-8F3A-179E57D6718F}" type="sibTrans" cxnId="{BFC2428C-6D9C-4243-A0E5-DDF6CCF88DB1}">
      <dgm:prSet/>
      <dgm:spPr/>
      <dgm:t>
        <a:bodyPr/>
        <a:lstStyle/>
        <a:p>
          <a:endParaRPr lang="es-MX" b="1" u="none" strike="noStrik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6ADE04-93B2-46EF-89A6-5BD4D7572648}" type="pres">
      <dgm:prSet presAssocID="{963337D3-277B-44A7-BD1B-144FD1F090F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C9327A15-4E02-47D4-94E9-C0FD9C91159D}" type="pres">
      <dgm:prSet presAssocID="{963337D3-277B-44A7-BD1B-144FD1F090F7}" presName="dummyMaxCanvas" presStyleCnt="0">
        <dgm:presLayoutVars/>
      </dgm:prSet>
      <dgm:spPr/>
    </dgm:pt>
    <dgm:pt modelId="{1507F6CA-E429-416C-A9DB-CA601AEB0B4D}" type="pres">
      <dgm:prSet presAssocID="{963337D3-277B-44A7-BD1B-144FD1F090F7}" presName="TwoNodes_1" presStyleLbl="node1" presStyleIdx="0" presStyleCnt="2" custLinFactNeighborX="-19052" custLinFactNeighborY="-125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8A5DB59-8029-4CA7-9041-C78EF84096E1}" type="pres">
      <dgm:prSet presAssocID="{963337D3-277B-44A7-BD1B-144FD1F090F7}" presName="TwoNodes_2" presStyleLbl="node1" presStyleIdx="1" presStyleCnt="2" custLinFactNeighborX="2154" custLinFactNeighborY="567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85CDB6D-BC71-427F-9F40-96FCB1CF2F82}" type="pres">
      <dgm:prSet presAssocID="{963337D3-277B-44A7-BD1B-144FD1F090F7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E0FEB99-1A0C-4703-A7E6-F077DB04EC6C}" type="pres">
      <dgm:prSet presAssocID="{963337D3-277B-44A7-BD1B-144FD1F090F7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08B9342-B3B5-480C-8DC4-147B0481E1D5}" type="pres">
      <dgm:prSet presAssocID="{963337D3-277B-44A7-BD1B-144FD1F090F7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32EFCB41-E3DC-4482-8AA5-FE973596F5DC}" type="presOf" srcId="{97CC507D-DCEB-48DE-B926-DFA3F745575D}" destId="{98A5DB59-8029-4CA7-9041-C78EF84096E1}" srcOrd="0" destOrd="0" presId="urn:microsoft.com/office/officeart/2005/8/layout/vProcess5"/>
    <dgm:cxn modelId="{B20263CD-58F9-41F8-AFC0-B77DED7D005A}" type="presOf" srcId="{EFA0A174-97DD-4A95-9A52-6C1D0BBA5C2B}" destId="{485CDB6D-BC71-427F-9F40-96FCB1CF2F82}" srcOrd="0" destOrd="0" presId="urn:microsoft.com/office/officeart/2005/8/layout/vProcess5"/>
    <dgm:cxn modelId="{188D4F61-8415-4FED-8C8E-D167E1C1F56D}" srcId="{963337D3-277B-44A7-BD1B-144FD1F090F7}" destId="{7174355F-336E-4DAA-81A1-0BF41F9997AF}" srcOrd="0" destOrd="0" parTransId="{4344B207-B756-4D60-9B08-D971D7089AAA}" sibTransId="{EFA0A174-97DD-4A95-9A52-6C1D0BBA5C2B}"/>
    <dgm:cxn modelId="{2BE51F3C-499B-41A3-9841-DA386066D1B1}" type="presOf" srcId="{97CC507D-DCEB-48DE-B926-DFA3F745575D}" destId="{F08B9342-B3B5-480C-8DC4-147B0481E1D5}" srcOrd="1" destOrd="0" presId="urn:microsoft.com/office/officeart/2005/8/layout/vProcess5"/>
    <dgm:cxn modelId="{CC8C8214-D441-4D9D-9521-97C91FDC6FA8}" type="presOf" srcId="{7174355F-336E-4DAA-81A1-0BF41F9997AF}" destId="{DE0FEB99-1A0C-4703-A7E6-F077DB04EC6C}" srcOrd="1" destOrd="0" presId="urn:microsoft.com/office/officeart/2005/8/layout/vProcess5"/>
    <dgm:cxn modelId="{E75E29A4-F3AB-4D4A-81CC-B06D6F40A1C7}" type="presOf" srcId="{963337D3-277B-44A7-BD1B-144FD1F090F7}" destId="{F36ADE04-93B2-46EF-89A6-5BD4D7572648}" srcOrd="0" destOrd="0" presId="urn:microsoft.com/office/officeart/2005/8/layout/vProcess5"/>
    <dgm:cxn modelId="{BFC2428C-6D9C-4243-A0E5-DDF6CCF88DB1}" srcId="{963337D3-277B-44A7-BD1B-144FD1F090F7}" destId="{97CC507D-DCEB-48DE-B926-DFA3F745575D}" srcOrd="1" destOrd="0" parTransId="{A941076F-A96C-4AC7-85AC-9C326BA887E5}" sibTransId="{A4E62E46-63DD-46CA-8F3A-179E57D6718F}"/>
    <dgm:cxn modelId="{A0E7DFBE-2CFE-4012-A542-ADA2BC1545BC}" type="presOf" srcId="{7174355F-336E-4DAA-81A1-0BF41F9997AF}" destId="{1507F6CA-E429-416C-A9DB-CA601AEB0B4D}" srcOrd="0" destOrd="0" presId="urn:microsoft.com/office/officeart/2005/8/layout/vProcess5"/>
    <dgm:cxn modelId="{E20D68C9-D725-400D-97D9-69F44869ACD3}" type="presParOf" srcId="{F36ADE04-93B2-46EF-89A6-5BD4D7572648}" destId="{C9327A15-4E02-47D4-94E9-C0FD9C91159D}" srcOrd="0" destOrd="0" presId="urn:microsoft.com/office/officeart/2005/8/layout/vProcess5"/>
    <dgm:cxn modelId="{45B0F7B3-A21C-47B1-B451-32AAB86F9281}" type="presParOf" srcId="{F36ADE04-93B2-46EF-89A6-5BD4D7572648}" destId="{1507F6CA-E429-416C-A9DB-CA601AEB0B4D}" srcOrd="1" destOrd="0" presId="urn:microsoft.com/office/officeart/2005/8/layout/vProcess5"/>
    <dgm:cxn modelId="{0F74BED4-5A66-40D6-9352-DE97560E6CE8}" type="presParOf" srcId="{F36ADE04-93B2-46EF-89A6-5BD4D7572648}" destId="{98A5DB59-8029-4CA7-9041-C78EF84096E1}" srcOrd="2" destOrd="0" presId="urn:microsoft.com/office/officeart/2005/8/layout/vProcess5"/>
    <dgm:cxn modelId="{DE5F149C-6B2A-47BB-A2FA-692459FF959C}" type="presParOf" srcId="{F36ADE04-93B2-46EF-89A6-5BD4D7572648}" destId="{485CDB6D-BC71-427F-9F40-96FCB1CF2F82}" srcOrd="3" destOrd="0" presId="urn:microsoft.com/office/officeart/2005/8/layout/vProcess5"/>
    <dgm:cxn modelId="{1D878C7E-AFDC-45F9-ADBC-A113D5A6520B}" type="presParOf" srcId="{F36ADE04-93B2-46EF-89A6-5BD4D7572648}" destId="{DE0FEB99-1A0C-4703-A7E6-F077DB04EC6C}" srcOrd="4" destOrd="0" presId="urn:microsoft.com/office/officeart/2005/8/layout/vProcess5"/>
    <dgm:cxn modelId="{FF62F844-28DE-41B5-8AC6-7D7691A3F2CE}" type="presParOf" srcId="{F36ADE04-93B2-46EF-89A6-5BD4D7572648}" destId="{F08B9342-B3B5-480C-8DC4-147B0481E1D5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C1C904-BCE4-44A1-9B28-7FFA742E0019}">
      <dsp:nvSpPr>
        <dsp:cNvPr id="0" name=""/>
        <dsp:cNvSpPr/>
      </dsp:nvSpPr>
      <dsp:spPr>
        <a:xfrm>
          <a:off x="950" y="1590837"/>
          <a:ext cx="1853747" cy="1853747"/>
        </a:xfrm>
        <a:prstGeom prst="ellipse">
          <a:avLst/>
        </a:prstGeom>
        <a:solidFill>
          <a:srgbClr val="01B2AC"/>
        </a:solidFill>
        <a:ln w="254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2018" tIns="20320" rIns="102018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Vacante</a:t>
          </a:r>
          <a:endParaRPr lang="es-ES" sz="1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2425" y="1862312"/>
        <a:ext cx="1310797" cy="1310797"/>
      </dsp:txXfrm>
    </dsp:sp>
    <dsp:sp modelId="{0E34EFD8-255A-4295-864C-95E05ABE1102}">
      <dsp:nvSpPr>
        <dsp:cNvPr id="0" name=""/>
        <dsp:cNvSpPr/>
      </dsp:nvSpPr>
      <dsp:spPr>
        <a:xfrm>
          <a:off x="1483948" y="1590837"/>
          <a:ext cx="1853747" cy="1853747"/>
        </a:xfrm>
        <a:prstGeom prst="ellipse">
          <a:avLst/>
        </a:prstGeom>
        <a:solidFill>
          <a:srgbClr val="01B2AC"/>
        </a:solidFill>
        <a:ln w="254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2018" tIns="20320" rIns="102018" bIns="20320" numCol="1" spcCol="1270" anchor="ctr" anchorCtr="0">
          <a:noAutofit/>
        </a:bodyPr>
        <a:lstStyle/>
        <a:p>
          <a:pPr marL="0" marR="0" lvl="0" indent="0" algn="ctr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s-ES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José Guadalupe Luna Hernández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55423" y="1862312"/>
        <a:ext cx="1310797" cy="1310797"/>
      </dsp:txXfrm>
    </dsp:sp>
    <dsp:sp modelId="{B466E1A3-79F5-4340-9B75-F04CFBDB63F6}">
      <dsp:nvSpPr>
        <dsp:cNvPr id="0" name=""/>
        <dsp:cNvSpPr/>
      </dsp:nvSpPr>
      <dsp:spPr>
        <a:xfrm>
          <a:off x="2966946" y="1590837"/>
          <a:ext cx="1853747" cy="1853747"/>
        </a:xfrm>
        <a:prstGeom prst="ellipse">
          <a:avLst/>
        </a:prstGeom>
        <a:solidFill>
          <a:srgbClr val="01B2AC"/>
        </a:solidFill>
        <a:ln w="254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2018" tIns="20320" rIns="102018" bIns="203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Zulema Martínez Sánchez</a:t>
          </a:r>
        </a:p>
        <a:p>
          <a:pPr algn="ctr">
            <a:spcBef>
              <a:spcPct val="0"/>
            </a:spcBef>
          </a:pPr>
          <a:endParaRPr lang="es-ES" sz="1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38421" y="1862312"/>
        <a:ext cx="1310797" cy="1310797"/>
      </dsp:txXfrm>
    </dsp:sp>
    <dsp:sp modelId="{E1B008AD-BF1C-4E01-975B-E1687ECB81FC}">
      <dsp:nvSpPr>
        <dsp:cNvPr id="0" name=""/>
        <dsp:cNvSpPr/>
      </dsp:nvSpPr>
      <dsp:spPr>
        <a:xfrm>
          <a:off x="4449944" y="1590837"/>
          <a:ext cx="1853747" cy="1853747"/>
        </a:xfrm>
        <a:prstGeom prst="ellipse">
          <a:avLst/>
        </a:prstGeom>
        <a:solidFill>
          <a:srgbClr val="01B2AC"/>
        </a:solidFill>
        <a:ln w="254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2018" tIns="20320" rIns="102018" bIns="203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Javier Martínez Cruz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21419" y="1862312"/>
        <a:ext cx="1310797" cy="1310797"/>
      </dsp:txXfrm>
    </dsp:sp>
    <dsp:sp modelId="{B9331E2F-0BBF-45E9-B627-852C34CA4980}">
      <dsp:nvSpPr>
        <dsp:cNvPr id="0" name=""/>
        <dsp:cNvSpPr/>
      </dsp:nvSpPr>
      <dsp:spPr>
        <a:xfrm>
          <a:off x="5932942" y="1590837"/>
          <a:ext cx="1853747" cy="1853747"/>
        </a:xfrm>
        <a:prstGeom prst="ellipse">
          <a:avLst/>
        </a:prstGeom>
        <a:solidFill>
          <a:srgbClr val="01B2AC"/>
        </a:solidFill>
        <a:ln w="254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2018" tIns="20320" rIns="102018" bIns="203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Eva </a:t>
          </a:r>
          <a:r>
            <a:rPr lang="es-ES" sz="16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Abaid</a:t>
          </a:r>
          <a:r>
            <a:rPr lang="es-ES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6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Yapur</a:t>
          </a:r>
          <a:endParaRPr lang="es-ES" sz="1600" b="1" kern="1200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204417" y="1862312"/>
        <a:ext cx="1310797" cy="13107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6435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40" y="1"/>
            <a:ext cx="3037840" cy="466435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1ED2E373-667D-4C94-A690-4604DF7C5098}" type="datetimeFigureOut">
              <a:rPr lang="es-MX" smtClean="0"/>
              <a:t>17/09/2018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8829970"/>
            <a:ext cx="3037840" cy="466434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40" y="8829970"/>
            <a:ext cx="3037840" cy="466434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FEFA4112-2355-4C31-B059-2A2F99FDD6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2328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38605" cy="466603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161" y="3"/>
            <a:ext cx="3038605" cy="466603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8B3F789B-8CAA-164D-AFE7-5B377865EAB7}" type="datetimeFigureOut">
              <a:rPr lang="es-ES_tradnl" smtClean="0"/>
              <a:t>17/09/2018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7" tIns="46058" rIns="92117" bIns="46058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0714" y="4474342"/>
            <a:ext cx="5608974" cy="3660011"/>
          </a:xfrm>
          <a:prstGeom prst="rect">
            <a:avLst/>
          </a:prstGeom>
        </p:spPr>
        <p:txBody>
          <a:bodyPr vert="horz" lIns="92117" tIns="46058" rIns="92117" bIns="46058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800"/>
            <a:ext cx="3038605" cy="466603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161" y="8829800"/>
            <a:ext cx="3038605" cy="466603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778EF453-44A7-1341-8350-0391CD26D91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55187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EF453-44A7-1341-8350-0391CD26D91D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533175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EF453-44A7-1341-8350-0391CD26D91D}" type="slidenum">
              <a:rPr lang="es-ES_tradnl" smtClean="0"/>
              <a:t>12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843726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EF453-44A7-1341-8350-0391CD26D91D}" type="slidenum">
              <a:rPr lang="es-ES_tradnl" smtClean="0"/>
              <a:t>13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792528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EF453-44A7-1341-8350-0391CD26D91D}" type="slidenum">
              <a:rPr lang="es-ES_tradnl" smtClean="0"/>
              <a:t>14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256156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EF453-44A7-1341-8350-0391CD26D91D}" type="slidenum">
              <a:rPr lang="es-ES_tradnl" smtClean="0"/>
              <a:t>15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391052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EF453-44A7-1341-8350-0391CD26D91D}" type="slidenum">
              <a:rPr lang="es-ES_tradnl" smtClean="0"/>
              <a:t>16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366127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EF453-44A7-1341-8350-0391CD26D91D}" type="slidenum">
              <a:rPr lang="es-ES_tradnl" smtClean="0"/>
              <a:t>17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914543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EF453-44A7-1341-8350-0391CD26D91D}" type="slidenum">
              <a:rPr lang="es-ES_tradnl" smtClean="0"/>
              <a:t>18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467653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EF453-44A7-1341-8350-0391CD26D91D}" type="slidenum">
              <a:rPr lang="es-ES_tradnl" smtClean="0"/>
              <a:t>19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789431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EF453-44A7-1341-8350-0391CD26D91D}" type="slidenum">
              <a:rPr lang="es-ES_tradnl" smtClean="0"/>
              <a:t>20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285128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EF453-44A7-1341-8350-0391CD26D91D}" type="slidenum">
              <a:rPr lang="es-ES_tradnl" smtClean="0"/>
              <a:t>21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33352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EF453-44A7-1341-8350-0391CD26D91D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948147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EF453-44A7-1341-8350-0391CD26D91D}" type="slidenum">
              <a:rPr lang="es-ES_tradnl" smtClean="0"/>
              <a:t>22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38204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EF453-44A7-1341-8350-0391CD26D91D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12135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EF453-44A7-1341-8350-0391CD26D91D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89074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EF453-44A7-1341-8350-0391CD26D91D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65148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EF453-44A7-1341-8350-0391CD26D91D}" type="slidenum">
              <a:rPr lang="es-ES_tradnl" smtClean="0"/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32668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EF453-44A7-1341-8350-0391CD26D91D}" type="slidenum">
              <a:rPr lang="es-ES_tradnl" smtClean="0"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37035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EF453-44A7-1341-8350-0391CD26D91D}" type="slidenum">
              <a:rPr lang="es-ES_tradnl" smtClean="0"/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02183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EF453-44A7-1341-8350-0391CD26D91D}" type="slidenum">
              <a:rPr lang="es-ES_tradnl" smtClean="0"/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13317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4A4A-EDC3-48A1-A674-AA23AEE9576B}" type="datetime1">
              <a:rPr lang="es-ES" smtClean="0"/>
              <a:t>17/09/2018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1E331-B09A-E34E-A217-65DB237B2C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8075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53E25-7578-4804-B0B8-B26B99044A89}" type="datetime1">
              <a:rPr lang="es-ES" smtClean="0"/>
              <a:t>17/09/2018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1E331-B09A-E34E-A217-65DB237B2C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9916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0A5B9-D399-415A-B2E5-C323CB68DDC5}" type="datetime1">
              <a:rPr lang="es-ES" smtClean="0"/>
              <a:t>17/09/2018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1E331-B09A-E34E-A217-65DB237B2C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4228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F221E-1D77-4718-93D1-491E5EC45E42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17/09/2018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9581-5C1A-48CF-9716-301922915D6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428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9391-1F50-49B3-BFBE-E622B748EFEC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17/09/2018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9581-5C1A-48CF-9716-301922915D6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599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BD3A7-BAE9-45FF-B890-CF2E1F39CF12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17/09/2018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9581-5C1A-48CF-9716-301922915D6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391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ED3D7-6C19-463C-8BF8-9E99C96B476F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17/09/2018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9581-5C1A-48CF-9716-301922915D6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382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FA991-1807-473F-9EB0-51357ACB9A84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17/09/2018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9581-5C1A-48CF-9716-301922915D6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5995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D65E0-BCD5-4768-A8CF-4477885DFB24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17/09/2018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9581-5C1A-48CF-9716-301922915D6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439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38C0-ED83-4826-857E-0EBB22F9E842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17/09/2018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9581-5C1A-48CF-9716-301922915D6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9443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F8F2E-616D-42C8-A454-6354F77A6F25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17/09/2018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9581-5C1A-48CF-9716-301922915D6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784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3DF93-312A-4057-B82B-27C232BBAA3E}" type="datetime1">
              <a:rPr lang="es-ES" smtClean="0"/>
              <a:t>17/09/2018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1E331-B09A-E34E-A217-65DB237B2C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88513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E303F-08E9-44E5-AC8C-5B02B8AC36D3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17/09/2018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9581-5C1A-48CF-9716-301922915D6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7946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F7E4-D272-49CF-8099-6EF79A1169E0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17/09/2018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9581-5C1A-48CF-9716-301922915D6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2470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7FC21-13F2-4058-BB94-30DFD5144677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17/09/2018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9581-5C1A-48CF-9716-301922915D6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34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3395-10EE-4281-B644-FA8C7E244749}" type="datetime1">
              <a:rPr lang="es-ES" smtClean="0"/>
              <a:t>17/09/2018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1E331-B09A-E34E-A217-65DB237B2C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9287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52F82-0D60-49B5-8927-E6AD12AEB61E}" type="datetime1">
              <a:rPr lang="es-ES" smtClean="0"/>
              <a:t>17/09/2018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1E331-B09A-E34E-A217-65DB237B2C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9664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2599-5F43-4567-AF8A-15BE03354A48}" type="datetime1">
              <a:rPr lang="es-ES" smtClean="0"/>
              <a:t>17/09/2018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1E331-B09A-E34E-A217-65DB237B2C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0481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F887-4F17-497C-85F9-4CEDDC105856}" type="datetime1">
              <a:rPr lang="es-ES" smtClean="0"/>
              <a:t>17/09/2018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1E331-B09A-E34E-A217-65DB237B2C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0772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9C251-1EB8-42F5-AEE4-F74756E1F46A}" type="datetime1">
              <a:rPr lang="es-ES" smtClean="0"/>
              <a:t>17/09/2018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1E331-B09A-E34E-A217-65DB237B2C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4907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77BA1-3BFD-432F-976C-03D0D9690F03}" type="datetime1">
              <a:rPr lang="es-ES" smtClean="0"/>
              <a:t>17/09/2018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1E331-B09A-E34E-A217-65DB237B2C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6073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8079D-AE6C-4F80-A53C-613CC7C15522}" type="datetime1">
              <a:rPr lang="es-ES" smtClean="0"/>
              <a:t>17/09/2018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1E331-B09A-E34E-A217-65DB237B2C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1757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97717-8DE3-43AA-BD40-CDA26A3A55F5}" type="datetime1">
              <a:rPr lang="es-ES" smtClean="0"/>
              <a:t>17/09/2018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1E331-B09A-E34E-A217-65DB237B2C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1135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C2A803B-8E8D-4348-91C7-DDA3070FD61D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17/09/2018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9929581-5C1A-48CF-9716-301922915D6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810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Vvfx0GT5sk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emf"/><Relationship Id="rId7" Type="http://schemas.openxmlformats.org/officeDocument/2006/relationships/image" Target="../media/image41.jpg"/><Relationship Id="rId2" Type="http://schemas.openxmlformats.org/officeDocument/2006/relationships/hyperlink" Target="mailto:zulema.martinez@infoem.org.m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1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6.png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lantilla Acceso-01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20"/>
            <a:ext cx="8931600" cy="685800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05500" y="2469380"/>
            <a:ext cx="59268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s-MX" sz="3200" i="1" dirty="0" smtClean="0">
                <a:latin typeface="Palatino Linotype" panose="02040502050505030304" pitchFamily="18" charset="0"/>
              </a:rPr>
              <a:t>Los </a:t>
            </a:r>
            <a:r>
              <a:rPr lang="es-MX" sz="3200" i="1" dirty="0">
                <a:latin typeface="Palatino Linotype" panose="02040502050505030304" pitchFamily="18" charset="0"/>
              </a:rPr>
              <a:t>retos de la</a:t>
            </a:r>
          </a:p>
          <a:p>
            <a:pPr algn="ctr" defTabSz="914400"/>
            <a:r>
              <a:rPr lang="es-MX" sz="3200" i="1" dirty="0" smtClean="0">
                <a:latin typeface="Palatino Linotype" panose="02040502050505030304" pitchFamily="18" charset="0"/>
              </a:rPr>
              <a:t>Transparencia y del </a:t>
            </a:r>
            <a:r>
              <a:rPr lang="es-MX" sz="3200" i="1" dirty="0">
                <a:latin typeface="Palatino Linotype" panose="02040502050505030304" pitchFamily="18" charset="0"/>
              </a:rPr>
              <a:t>Acceso a</a:t>
            </a:r>
          </a:p>
          <a:p>
            <a:pPr algn="ctr" defTabSz="914400"/>
            <a:r>
              <a:rPr lang="es-MX" sz="3200" i="1" dirty="0">
                <a:latin typeface="Palatino Linotype" panose="02040502050505030304" pitchFamily="18" charset="0"/>
              </a:rPr>
              <a:t>la información pública en el</a:t>
            </a:r>
          </a:p>
          <a:p>
            <a:pPr algn="ctr" defTabSz="914400"/>
            <a:r>
              <a:rPr lang="es-MX" sz="3200" i="1" dirty="0">
                <a:latin typeface="Palatino Linotype" panose="02040502050505030304" pitchFamily="18" charset="0"/>
              </a:rPr>
              <a:t>Estado de </a:t>
            </a:r>
            <a:r>
              <a:rPr lang="es-MX" sz="3200" i="1" dirty="0" smtClean="0">
                <a:latin typeface="Palatino Linotype" panose="02040502050505030304" pitchFamily="18" charset="0"/>
              </a:rPr>
              <a:t>México</a:t>
            </a:r>
          </a:p>
        </p:txBody>
      </p:sp>
      <p:pic>
        <p:nvPicPr>
          <p:cNvPr id="5" name="Imagen 4" descr="Logotipo Infoem web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088" y="535410"/>
            <a:ext cx="1791309" cy="128012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352188" y="5611696"/>
            <a:ext cx="4233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s-MX" dirty="0" smtClean="0">
                <a:latin typeface="Palatino Linotype" panose="02040502050505030304" pitchFamily="18" charset="0"/>
              </a:rPr>
              <a:t>Mtra. Zulema Martínez Sánchez</a:t>
            </a:r>
          </a:p>
          <a:p>
            <a:pPr algn="ctr" defTabSz="914400"/>
            <a:r>
              <a:rPr lang="es-MX" i="1" dirty="0" smtClean="0">
                <a:solidFill>
                  <a:schemeClr val="bg2">
                    <a:lumMod val="75000"/>
                  </a:schemeClr>
                </a:solidFill>
                <a:latin typeface="Palatino Linotype" panose="02040502050505030304" pitchFamily="18" charset="0"/>
              </a:rPr>
              <a:t>Comisionada Presidenta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9581-5C1A-48CF-9716-301922915D6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80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405308"/>
            <a:ext cx="2968959" cy="572466"/>
          </a:xfrm>
          <a:prstGeom prst="rect">
            <a:avLst/>
          </a:prstGeom>
          <a:solidFill>
            <a:srgbClr val="8E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/>
          <p:cNvSpPr txBox="1"/>
          <p:nvPr/>
        </p:nvSpPr>
        <p:spPr>
          <a:xfrm>
            <a:off x="-52967" y="459744"/>
            <a:ext cx="3302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spc="-25" dirty="0" smtClean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  <a:cs typeface="Arial"/>
              </a:rPr>
              <a:t>Solicitudes</a:t>
            </a:r>
            <a:endParaRPr lang="es-ES" sz="2000" b="1" dirty="0">
              <a:solidFill>
                <a:schemeClr val="bg1">
                  <a:lumMod val="95000"/>
                </a:schemeClr>
              </a:solidFill>
              <a:latin typeface="Palatino Linotype" panose="02040502050505030304" pitchFamily="18" charset="0"/>
              <a:cs typeface="Arial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860895" y="6321623"/>
            <a:ext cx="52749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000" b="1" i="1" dirty="0">
                <a:solidFill>
                  <a:schemeClr val="bg1"/>
                </a:solidFill>
                <a:latin typeface="Palatino Linotype" panose="02040502050505030304" pitchFamily="18" charset="0"/>
              </a:rPr>
              <a:t>Los retos de la Transparencia y el Acceso a la información pública en el Estado de México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6138801" y="5970775"/>
            <a:ext cx="2133600" cy="365125"/>
          </a:xfrm>
        </p:spPr>
        <p:txBody>
          <a:bodyPr/>
          <a:lstStyle/>
          <a:p>
            <a:r>
              <a:rPr lang="es-ES" dirty="0" smtClean="0"/>
              <a:t>10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136847" y="5832740"/>
            <a:ext cx="6127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 smtClean="0">
                <a:latin typeface="Calibri" panose="020F0502020204030204" pitchFamily="34" charset="0"/>
              </a:rPr>
              <a:t>ARCO.- Acceso, rectificación, cancelación y oposición.</a:t>
            </a:r>
          </a:p>
          <a:p>
            <a:pPr algn="just"/>
            <a:r>
              <a:rPr lang="es-MX" sz="1200" dirty="0" smtClean="0">
                <a:latin typeface="Calibri" panose="020F0502020204030204" pitchFamily="34" charset="0"/>
              </a:rPr>
              <a:t>IP.- Información pública.</a:t>
            </a:r>
            <a:endParaRPr lang="es-MX" sz="1200" dirty="0">
              <a:latin typeface="Calibri" panose="020F0502020204030204" pitchFamily="34" charset="0"/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2389247159"/>
              </p:ext>
            </p:extLst>
          </p:nvPr>
        </p:nvGraphicFramePr>
        <p:xfrm>
          <a:off x="1188505" y="1199199"/>
          <a:ext cx="6947374" cy="4672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2" descr="Resultado de imagen para da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67451"/>
            <a:ext cx="1174035" cy="66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/>
          <p:cNvSpPr txBox="1"/>
          <p:nvPr/>
        </p:nvSpPr>
        <p:spPr>
          <a:xfrm>
            <a:off x="7039557" y="2496877"/>
            <a:ext cx="1706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 smtClean="0">
                <a:latin typeface="Calibri" panose="020F0502020204030204" pitchFamily="34" charset="0"/>
              </a:rPr>
              <a:t>Solicitudes </a:t>
            </a:r>
            <a:r>
              <a:rPr lang="es-MX" sz="1600" b="1" dirty="0" smtClean="0">
                <a:latin typeface="Calibri" panose="020F0502020204030204" pitchFamily="34" charset="0"/>
              </a:rPr>
              <a:t>ARCO representaron el 3.02% de las IP</a:t>
            </a:r>
            <a:endParaRPr lang="es-MX" sz="1600" b="1" dirty="0">
              <a:latin typeface="Calibri" panose="020F050202020403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846978" y="1459134"/>
            <a:ext cx="1662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>
                <a:latin typeface="Calibri" panose="020F0502020204030204" pitchFamily="34" charset="0"/>
              </a:rPr>
              <a:t>Solicitudes </a:t>
            </a:r>
            <a:r>
              <a:rPr lang="es-MX" sz="1600" b="1" dirty="0">
                <a:latin typeface="Calibri" panose="020F0502020204030204" pitchFamily="34" charset="0"/>
              </a:rPr>
              <a:t>ARCO </a:t>
            </a:r>
            <a:r>
              <a:rPr lang="es-MX" sz="1600" b="1" dirty="0" smtClean="0">
                <a:latin typeface="Calibri" panose="020F0502020204030204" pitchFamily="34" charset="0"/>
              </a:rPr>
              <a:t>representan </a:t>
            </a:r>
            <a:r>
              <a:rPr lang="es-MX" sz="1600" b="1" dirty="0">
                <a:latin typeface="Calibri" panose="020F0502020204030204" pitchFamily="34" charset="0"/>
              </a:rPr>
              <a:t>el </a:t>
            </a:r>
            <a:r>
              <a:rPr lang="es-MX" sz="1600" b="1" dirty="0" smtClean="0">
                <a:latin typeface="Calibri" panose="020F0502020204030204" pitchFamily="34" charset="0"/>
              </a:rPr>
              <a:t>3.7% </a:t>
            </a:r>
            <a:r>
              <a:rPr lang="es-MX" sz="1600" b="1" dirty="0">
                <a:latin typeface="Calibri" panose="020F0502020204030204" pitchFamily="34" charset="0"/>
              </a:rPr>
              <a:t>de las </a:t>
            </a:r>
            <a:r>
              <a:rPr lang="es-MX" sz="1600" b="1" dirty="0" smtClean="0">
                <a:latin typeface="Calibri" panose="020F0502020204030204" pitchFamily="34" charset="0"/>
              </a:rPr>
              <a:t>IP</a:t>
            </a:r>
            <a:endParaRPr lang="es-MX" sz="1600" b="1" dirty="0">
              <a:latin typeface="Calibri" panose="020F050202020403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205601" y="4514151"/>
            <a:ext cx="23507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IP</a:t>
            </a:r>
          </a:p>
          <a:p>
            <a:r>
              <a:rPr lang="es-MX" sz="1400" dirty="0" smtClean="0"/>
              <a:t>19,494 – 2017</a:t>
            </a:r>
          </a:p>
          <a:p>
            <a:r>
              <a:rPr lang="es-MX" sz="1400" dirty="0" smtClean="0"/>
              <a:t>21,920 – 2018   </a:t>
            </a:r>
            <a:r>
              <a:rPr lang="es-MX" sz="1400" b="1" dirty="0" smtClean="0"/>
              <a:t>12.44%</a:t>
            </a:r>
          </a:p>
          <a:p>
            <a:r>
              <a:rPr lang="es-MX" sz="1400" b="1" dirty="0" smtClean="0"/>
              <a:t>ARCO</a:t>
            </a:r>
            <a:endParaRPr lang="es-MX" sz="1400" b="1" dirty="0"/>
          </a:p>
          <a:p>
            <a:r>
              <a:rPr lang="es-MX" sz="1400" dirty="0" smtClean="0"/>
              <a:t>556 – 2017 </a:t>
            </a:r>
          </a:p>
          <a:p>
            <a:r>
              <a:rPr lang="es-MX" sz="1400" dirty="0" smtClean="0"/>
              <a:t>812 – 2018           </a:t>
            </a:r>
            <a:r>
              <a:rPr lang="es-MX" sz="1400" b="1" dirty="0" smtClean="0"/>
              <a:t>46%</a:t>
            </a:r>
            <a:endParaRPr lang="es-MX" sz="1400" b="1" dirty="0"/>
          </a:p>
        </p:txBody>
      </p:sp>
    </p:spTree>
    <p:extLst>
      <p:ext uri="{BB962C8B-B14F-4D97-AF65-F5344CB8AC3E}">
        <p14:creationId xmlns:p14="http://schemas.microsoft.com/office/powerpoint/2010/main" val="227245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405308"/>
            <a:ext cx="3666653" cy="572466"/>
          </a:xfrm>
          <a:prstGeom prst="rect">
            <a:avLst/>
          </a:prstGeom>
          <a:solidFill>
            <a:srgbClr val="8E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/>
          <p:cNvSpPr txBox="1"/>
          <p:nvPr/>
        </p:nvSpPr>
        <p:spPr>
          <a:xfrm>
            <a:off x="-52967" y="459744"/>
            <a:ext cx="39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spc="-25" dirty="0" smtClean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  <a:cs typeface="Arial"/>
              </a:rPr>
              <a:t>Cultura de la Transparencia</a:t>
            </a:r>
            <a:endParaRPr lang="es-ES" sz="2000" b="1" dirty="0">
              <a:solidFill>
                <a:schemeClr val="bg1">
                  <a:lumMod val="95000"/>
                </a:schemeClr>
              </a:solidFill>
              <a:latin typeface="Palatino Linotype" panose="02040502050505030304" pitchFamily="18" charset="0"/>
              <a:cs typeface="Arial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860895" y="6321623"/>
            <a:ext cx="52749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000" b="1" i="1" dirty="0">
                <a:solidFill>
                  <a:schemeClr val="bg1"/>
                </a:solidFill>
                <a:latin typeface="Palatino Linotype" panose="02040502050505030304" pitchFamily="18" charset="0"/>
              </a:rPr>
              <a:t>Los retos de la Transparencia y el Acceso a la información pública en el Estado de México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6138801" y="5970775"/>
            <a:ext cx="2133600" cy="365125"/>
          </a:xfrm>
        </p:spPr>
        <p:txBody>
          <a:bodyPr/>
          <a:lstStyle/>
          <a:p>
            <a:r>
              <a:rPr lang="es-ES" dirty="0" smtClean="0"/>
              <a:t>11</a:t>
            </a:r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6" y="1060164"/>
            <a:ext cx="3627558" cy="3409904"/>
          </a:xfrm>
          <a:prstGeom prst="rect">
            <a:avLst/>
          </a:prstGeom>
        </p:spPr>
      </p:pic>
      <p:sp>
        <p:nvSpPr>
          <p:cNvPr id="12" name="Marcador de contenido 5"/>
          <p:cNvSpPr txBox="1">
            <a:spLocks/>
          </p:cNvSpPr>
          <p:nvPr/>
        </p:nvSpPr>
        <p:spPr>
          <a:xfrm>
            <a:off x="3883937" y="1591610"/>
            <a:ext cx="4948262" cy="158812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Blip>
                <a:blip r:embed="rId4"/>
              </a:buBlip>
            </a:pPr>
            <a:r>
              <a:rPr lang="es-MX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Capacitación </a:t>
            </a:r>
            <a:r>
              <a:rPr lang="es-MX" sz="1800" dirty="0">
                <a:solidFill>
                  <a:schemeClr val="tx1"/>
                </a:solidFill>
                <a:latin typeface="Calibri" panose="020F0502020204030204" pitchFamily="34" charset="0"/>
              </a:rPr>
              <a:t>permanente a Sujetos Obligados y servidores públicos. </a:t>
            </a:r>
            <a:endParaRPr lang="es-MX" sz="1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 algn="just">
              <a:buBlip>
                <a:blip r:embed="rId4"/>
              </a:buBlip>
            </a:pPr>
            <a:r>
              <a:rPr lang="es-MX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Colaboración </a:t>
            </a:r>
            <a:r>
              <a:rPr lang="es-MX" sz="1800" dirty="0">
                <a:solidFill>
                  <a:schemeClr val="tx1"/>
                </a:solidFill>
                <a:latin typeface="Calibri" panose="020F0502020204030204" pitchFamily="34" charset="0"/>
              </a:rPr>
              <a:t>con instituciones educativas y culturales.</a:t>
            </a:r>
          </a:p>
          <a:p>
            <a:pPr marL="285750" indent="-285750" algn="just">
              <a:buBlip>
                <a:blip r:embed="rId4"/>
              </a:buBlip>
            </a:pPr>
            <a:r>
              <a:rPr lang="es-MX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Acercamiento con la Sociedad Civil.</a:t>
            </a:r>
            <a:endParaRPr lang="es-MX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583" y="3691507"/>
            <a:ext cx="2159155" cy="248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51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405308"/>
            <a:ext cx="3666653" cy="572466"/>
          </a:xfrm>
          <a:prstGeom prst="rect">
            <a:avLst/>
          </a:prstGeom>
          <a:solidFill>
            <a:srgbClr val="8E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/>
          <p:cNvSpPr txBox="1"/>
          <p:nvPr/>
        </p:nvSpPr>
        <p:spPr>
          <a:xfrm>
            <a:off x="-52967" y="459744"/>
            <a:ext cx="39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spc="-25" dirty="0" smtClean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  <a:cs typeface="Arial"/>
              </a:rPr>
              <a:t>Transparencia proactiva</a:t>
            </a:r>
            <a:endParaRPr lang="es-ES" sz="2000" b="1" dirty="0">
              <a:solidFill>
                <a:schemeClr val="bg1">
                  <a:lumMod val="95000"/>
                </a:schemeClr>
              </a:solidFill>
              <a:latin typeface="Palatino Linotype" panose="02040502050505030304" pitchFamily="18" charset="0"/>
              <a:cs typeface="Arial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860895" y="6321623"/>
            <a:ext cx="52749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000" b="1" i="1" dirty="0">
                <a:solidFill>
                  <a:schemeClr val="bg1"/>
                </a:solidFill>
                <a:latin typeface="Palatino Linotype" panose="02040502050505030304" pitchFamily="18" charset="0"/>
              </a:rPr>
              <a:t>Los retos de la Transparencia y el Acceso a la información pública en el Estado de México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6138801" y="5970775"/>
            <a:ext cx="2133600" cy="365125"/>
          </a:xfrm>
        </p:spPr>
        <p:txBody>
          <a:bodyPr/>
          <a:lstStyle/>
          <a:p>
            <a:r>
              <a:rPr lang="es-ES" dirty="0" smtClean="0"/>
              <a:t>12</a:t>
            </a:r>
            <a:endParaRPr lang="es-ES" dirty="0"/>
          </a:p>
        </p:txBody>
      </p:sp>
      <p:sp>
        <p:nvSpPr>
          <p:cNvPr id="21" name="Rectángulo 20"/>
          <p:cNvSpPr/>
          <p:nvPr/>
        </p:nvSpPr>
        <p:spPr>
          <a:xfrm>
            <a:off x="2640814" y="1148835"/>
            <a:ext cx="616375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Blip>
                <a:blip r:embed="rId3"/>
              </a:buBlip>
            </a:pPr>
            <a:r>
              <a:rPr lang="es-ES" sz="1600" dirty="0">
                <a:latin typeface="Calibri" panose="020F0502020204030204" pitchFamily="34" charset="0"/>
              </a:rPr>
              <a:t>Sujetos obligados vayan más allá de sus obligaciones, </a:t>
            </a:r>
            <a:r>
              <a:rPr lang="es-ES" sz="1600" b="1" dirty="0">
                <a:latin typeface="Calibri" panose="020F0502020204030204" pitchFamily="34" charset="0"/>
              </a:rPr>
              <a:t>publiquen información </a:t>
            </a:r>
            <a:r>
              <a:rPr lang="es-ES" sz="1600" b="1" u="sng" dirty="0">
                <a:latin typeface="Calibri" panose="020F0502020204030204" pitchFamily="34" charset="0"/>
              </a:rPr>
              <a:t>adicional</a:t>
            </a:r>
            <a:r>
              <a:rPr lang="es-ES" sz="1600" b="1" dirty="0">
                <a:latin typeface="Calibri" panose="020F0502020204030204" pitchFamily="34" charset="0"/>
              </a:rPr>
              <a:t> que contribuya a la rendición de cuentas</a:t>
            </a:r>
            <a:r>
              <a:rPr lang="es-ES" sz="1600" dirty="0">
                <a:latin typeface="Calibri" panose="020F0502020204030204" pitchFamily="34" charset="0"/>
              </a:rPr>
              <a:t>. </a:t>
            </a:r>
          </a:p>
          <a:p>
            <a:pPr marL="285750" indent="-285750" algn="just">
              <a:buBlip>
                <a:blip r:embed="rId3"/>
              </a:buBlip>
            </a:pPr>
            <a:endParaRPr lang="es-ES" sz="1600" dirty="0">
              <a:latin typeface="Calibri" panose="020F0502020204030204" pitchFamily="34" charset="0"/>
            </a:endParaRPr>
          </a:p>
          <a:p>
            <a:pPr marL="285750" indent="-285750" algn="just">
              <a:buBlip>
                <a:blip r:embed="rId3"/>
              </a:buBlip>
            </a:pPr>
            <a:r>
              <a:rPr lang="es-ES" sz="1600" b="1" dirty="0">
                <a:latin typeface="Calibri" panose="020F0502020204030204" pitchFamily="34" charset="0"/>
              </a:rPr>
              <a:t>Incentivar</a:t>
            </a:r>
            <a:r>
              <a:rPr lang="es-ES" sz="1600" dirty="0">
                <a:latin typeface="Calibri" panose="020F0502020204030204" pitchFamily="34" charset="0"/>
              </a:rPr>
              <a:t> a sujetos obligados en la publicación de las obligaciones de transparencia para tener sus </a:t>
            </a:r>
            <a:r>
              <a:rPr lang="es-ES" sz="1600" b="1" u="sng" dirty="0">
                <a:latin typeface="Calibri" panose="020F0502020204030204" pitchFamily="34" charset="0"/>
              </a:rPr>
              <a:t>portales al 100% periódicamente.</a:t>
            </a:r>
          </a:p>
          <a:p>
            <a:pPr algn="just"/>
            <a:endParaRPr lang="es-ES" sz="1600" dirty="0">
              <a:latin typeface="Calibri" panose="020F0502020204030204" pitchFamily="34" charset="0"/>
            </a:endParaRPr>
          </a:p>
          <a:p>
            <a:pPr marL="285750" indent="-285750" algn="just">
              <a:buBlip>
                <a:blip r:embed="rId3"/>
              </a:buBlip>
            </a:pPr>
            <a:r>
              <a:rPr lang="es-ES" sz="1600" dirty="0">
                <a:latin typeface="Calibri" panose="020F0502020204030204" pitchFamily="34" charset="0"/>
              </a:rPr>
              <a:t>En la medida en que los portales incluyan toda la información de las obligaciones de transparencia e información adicional proactivamente, se deberá ver una </a:t>
            </a:r>
            <a:r>
              <a:rPr lang="es-ES" sz="1600" b="1" dirty="0">
                <a:latin typeface="Calibri" panose="020F0502020204030204" pitchFamily="34" charset="0"/>
              </a:rPr>
              <a:t>disminución en las solicitudes de información</a:t>
            </a:r>
            <a:r>
              <a:rPr lang="es-ES" sz="1600" dirty="0">
                <a:latin typeface="Calibri" panose="020F0502020204030204" pitchFamily="34" charset="0"/>
              </a:rPr>
              <a:t>.</a:t>
            </a:r>
          </a:p>
          <a:p>
            <a:pPr marL="285750" indent="-285750" algn="just">
              <a:buBlip>
                <a:blip r:embed="rId3"/>
              </a:buBlip>
            </a:pPr>
            <a:endParaRPr lang="es-ES" sz="1600" dirty="0">
              <a:latin typeface="Calibri" panose="020F0502020204030204" pitchFamily="34" charset="0"/>
            </a:endParaRPr>
          </a:p>
          <a:p>
            <a:pPr marL="285750" indent="-285750" algn="just">
              <a:buBlip>
                <a:blip r:embed="rId3"/>
              </a:buBlip>
            </a:pPr>
            <a:r>
              <a:rPr lang="es-ES" sz="1600" dirty="0">
                <a:latin typeface="Calibri" panose="020F0502020204030204" pitchFamily="34" charset="0"/>
              </a:rPr>
              <a:t>Las instituciones deben ser conscientes que la </a:t>
            </a:r>
            <a:r>
              <a:rPr lang="es-ES" sz="1600" b="1" dirty="0">
                <a:latin typeface="Calibri" panose="020F0502020204030204" pitchFamily="34" charset="0"/>
              </a:rPr>
              <a:t>transparencia </a:t>
            </a:r>
            <a:r>
              <a:rPr lang="es-ES" sz="1600" dirty="0">
                <a:latin typeface="Calibri" panose="020F0502020204030204" pitchFamily="34" charset="0"/>
              </a:rPr>
              <a:t>es una </a:t>
            </a:r>
            <a:r>
              <a:rPr lang="es-ES" sz="1600" b="1" dirty="0">
                <a:latin typeface="Calibri" panose="020F0502020204030204" pitchFamily="34" charset="0"/>
              </a:rPr>
              <a:t>herramienta para la recuperación de la confianza ciudadana</a:t>
            </a:r>
            <a:r>
              <a:rPr lang="es-ES" sz="1600" dirty="0">
                <a:latin typeface="Calibri" panose="020F0502020204030204" pitchFamily="34" charset="0"/>
              </a:rPr>
              <a:t>.</a:t>
            </a:r>
            <a:endParaRPr lang="es-MX" sz="1600" dirty="0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7"/>
          <a:stretch/>
        </p:blipFill>
        <p:spPr>
          <a:xfrm>
            <a:off x="274329" y="1783331"/>
            <a:ext cx="2586566" cy="290857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9218" name="Picture 2" descr="Imagen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4607970"/>
            <a:ext cx="1866900" cy="151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Resultado de imagen para profeso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9" t="2062" r="2642" b="3876"/>
          <a:stretch/>
        </p:blipFill>
        <p:spPr bwMode="auto">
          <a:xfrm>
            <a:off x="5722691" y="4653369"/>
            <a:ext cx="2119091" cy="159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10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405308"/>
            <a:ext cx="3666653" cy="572466"/>
          </a:xfrm>
          <a:prstGeom prst="rect">
            <a:avLst/>
          </a:prstGeom>
          <a:solidFill>
            <a:srgbClr val="8E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/>
          <p:cNvSpPr txBox="1"/>
          <p:nvPr/>
        </p:nvSpPr>
        <p:spPr>
          <a:xfrm>
            <a:off x="-52967" y="459744"/>
            <a:ext cx="39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spc="-25" dirty="0" smtClean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  <a:cs typeface="Arial"/>
              </a:rPr>
              <a:t>Certificación</a:t>
            </a:r>
            <a:endParaRPr lang="es-ES" sz="2000" b="1" dirty="0">
              <a:solidFill>
                <a:schemeClr val="bg1">
                  <a:lumMod val="95000"/>
                </a:schemeClr>
              </a:solidFill>
              <a:latin typeface="Palatino Linotype" panose="02040502050505030304" pitchFamily="18" charset="0"/>
              <a:cs typeface="Arial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860895" y="6321623"/>
            <a:ext cx="52749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000" b="1" i="1" dirty="0">
                <a:solidFill>
                  <a:schemeClr val="bg1"/>
                </a:solidFill>
                <a:latin typeface="Palatino Linotype" panose="02040502050505030304" pitchFamily="18" charset="0"/>
              </a:rPr>
              <a:t>Los retos de la Transparencia y el Acceso a la información pública en el Estado de México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6138801" y="5970775"/>
            <a:ext cx="2133600" cy="365125"/>
          </a:xfrm>
        </p:spPr>
        <p:txBody>
          <a:bodyPr/>
          <a:lstStyle/>
          <a:p>
            <a:r>
              <a:rPr lang="es-ES" dirty="0" smtClean="0"/>
              <a:t>13</a:t>
            </a:r>
            <a:endParaRPr lang="es-ES" dirty="0"/>
          </a:p>
        </p:txBody>
      </p:sp>
      <p:pic>
        <p:nvPicPr>
          <p:cNvPr id="25" name="libro png.png" descr="libro png.png"/>
          <p:cNvPicPr>
            <a:picLocks noChangeAspect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453560" y="2236727"/>
            <a:ext cx="2283654" cy="34762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LEYDE PROTECCION 1copia.png" descr="LEYDE PROTECCION 1copia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15668" y="2154306"/>
            <a:ext cx="3649982" cy="364104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CuadroTexto 2"/>
          <p:cNvSpPr txBox="1"/>
          <p:nvPr/>
        </p:nvSpPr>
        <p:spPr>
          <a:xfrm>
            <a:off x="200025" y="1275665"/>
            <a:ext cx="5861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Fundamento legal de la certificación</a:t>
            </a:r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5181556" y="2150883"/>
            <a:ext cx="35528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 smtClean="0"/>
              <a:t>Certificación de los Titulares de las Unidades de Transparencia. (Transparencia y Acceso a la Información)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 smtClean="0"/>
              <a:t>Certificación en materia de Protección de Datos Personales (Oficial de Protección de Datos).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2857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405308"/>
            <a:ext cx="3666653" cy="572466"/>
          </a:xfrm>
          <a:prstGeom prst="rect">
            <a:avLst/>
          </a:prstGeom>
          <a:solidFill>
            <a:srgbClr val="8E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/>
          <p:cNvSpPr txBox="1"/>
          <p:nvPr/>
        </p:nvSpPr>
        <p:spPr>
          <a:xfrm>
            <a:off x="-52967" y="459744"/>
            <a:ext cx="39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spc="-25" dirty="0" smtClean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  <a:cs typeface="Arial"/>
              </a:rPr>
              <a:t>Retos de la Transparencia</a:t>
            </a:r>
            <a:endParaRPr lang="es-ES" sz="2000" b="1" dirty="0">
              <a:solidFill>
                <a:schemeClr val="bg1">
                  <a:lumMod val="95000"/>
                </a:schemeClr>
              </a:solidFill>
              <a:latin typeface="Palatino Linotype" panose="02040502050505030304" pitchFamily="18" charset="0"/>
              <a:cs typeface="Arial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860895" y="6321623"/>
            <a:ext cx="52749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000" b="1" i="1" dirty="0">
                <a:solidFill>
                  <a:schemeClr val="bg1"/>
                </a:solidFill>
                <a:latin typeface="Palatino Linotype" panose="02040502050505030304" pitchFamily="18" charset="0"/>
              </a:rPr>
              <a:t>Los retos de la Transparencia y el Acceso a la información pública en el Estado de México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6138801" y="5970775"/>
            <a:ext cx="2133600" cy="365125"/>
          </a:xfrm>
        </p:spPr>
        <p:txBody>
          <a:bodyPr/>
          <a:lstStyle/>
          <a:p>
            <a:r>
              <a:rPr lang="es-ES" dirty="0" smtClean="0"/>
              <a:t>14</a:t>
            </a:r>
            <a:endParaRPr lang="es-ES" dirty="0"/>
          </a:p>
        </p:txBody>
      </p:sp>
      <p:sp>
        <p:nvSpPr>
          <p:cNvPr id="16" name="CuadroTexto 15"/>
          <p:cNvSpPr txBox="1"/>
          <p:nvPr/>
        </p:nvSpPr>
        <p:spPr>
          <a:xfrm>
            <a:off x="282060" y="6242863"/>
            <a:ext cx="50214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/>
              <a:t>Fuente: </a:t>
            </a:r>
            <a:r>
              <a:rPr lang="es-MX" sz="1100" dirty="0" err="1" smtClean="0"/>
              <a:t>Condusef</a:t>
            </a:r>
            <a:endParaRPr lang="es-MX" sz="1100" dirty="0"/>
          </a:p>
        </p:txBody>
      </p:sp>
      <p:sp>
        <p:nvSpPr>
          <p:cNvPr id="17" name="Rectángulo 16"/>
          <p:cNvSpPr/>
          <p:nvPr/>
        </p:nvSpPr>
        <p:spPr>
          <a:xfrm>
            <a:off x="802060" y="1596345"/>
            <a:ext cx="61637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Blip>
                <a:blip r:embed="rId3"/>
              </a:buBlip>
            </a:pPr>
            <a:r>
              <a:rPr lang="es-ES" sz="1600" dirty="0" smtClean="0">
                <a:latin typeface="Calibri" panose="020F0502020204030204" pitchFamily="34" charset="0"/>
              </a:rPr>
              <a:t>Llegar a más mexiquenses para que conozcan su derecho. </a:t>
            </a:r>
          </a:p>
          <a:p>
            <a:pPr marL="285750" indent="-285750" algn="just">
              <a:buBlip>
                <a:blip r:embed="rId3"/>
              </a:buBlip>
            </a:pPr>
            <a:r>
              <a:rPr lang="es-ES" sz="1600" dirty="0" smtClean="0">
                <a:latin typeface="Calibri" panose="020F0502020204030204" pitchFamily="34" charset="0"/>
              </a:rPr>
              <a:t>Portales al 100% actualizados.</a:t>
            </a:r>
          </a:p>
          <a:p>
            <a:pPr algn="just"/>
            <a:endParaRPr lang="es-ES" sz="1600" dirty="0" smtClean="0">
              <a:latin typeface="Calibri" panose="020F0502020204030204" pitchFamily="34" charset="0"/>
            </a:endParaRPr>
          </a:p>
          <a:p>
            <a:pPr marL="285750" indent="-285750" algn="just">
              <a:buBlip>
                <a:blip r:embed="rId3"/>
              </a:buBlip>
            </a:pPr>
            <a:r>
              <a:rPr lang="es-ES" sz="1600" dirty="0" smtClean="0">
                <a:latin typeface="Calibri" panose="020F0502020204030204" pitchFamily="34" charset="0"/>
              </a:rPr>
              <a:t>Certificar a los 333 Sujetos Obligados.</a:t>
            </a:r>
          </a:p>
          <a:p>
            <a:pPr algn="just"/>
            <a:endParaRPr lang="es-ES" sz="1600" dirty="0" smtClean="0">
              <a:latin typeface="Calibri" panose="020F0502020204030204" pitchFamily="34" charset="0"/>
            </a:endParaRPr>
          </a:p>
          <a:p>
            <a:pPr marL="285750" indent="-285750" algn="just">
              <a:buBlip>
                <a:blip r:embed="rId3"/>
              </a:buBlip>
            </a:pPr>
            <a:r>
              <a:rPr lang="es-ES" sz="1600" dirty="0" smtClean="0">
                <a:latin typeface="Calibri" panose="020F0502020204030204" pitchFamily="34" charset="0"/>
              </a:rPr>
              <a:t>Garantizar recursos a Organismos Garantes y Sujetos Obligados.</a:t>
            </a:r>
            <a:endParaRPr lang="es-MX" sz="16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767" y="4066713"/>
            <a:ext cx="4563112" cy="16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87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405308"/>
            <a:ext cx="3666653" cy="572466"/>
          </a:xfrm>
          <a:prstGeom prst="rect">
            <a:avLst/>
          </a:prstGeom>
          <a:solidFill>
            <a:srgbClr val="8E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/>
          <p:cNvSpPr txBox="1"/>
          <p:nvPr/>
        </p:nvSpPr>
        <p:spPr>
          <a:xfrm>
            <a:off x="-52967" y="459744"/>
            <a:ext cx="39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spc="-25" dirty="0" smtClean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  <a:cs typeface="Arial"/>
              </a:rPr>
              <a:t>Cultura de Protección de DP</a:t>
            </a:r>
            <a:endParaRPr lang="es-ES" sz="2000" b="1" dirty="0">
              <a:solidFill>
                <a:schemeClr val="bg1">
                  <a:lumMod val="95000"/>
                </a:schemeClr>
              </a:solidFill>
              <a:latin typeface="Palatino Linotype" panose="02040502050505030304" pitchFamily="18" charset="0"/>
              <a:cs typeface="Arial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860895" y="6321623"/>
            <a:ext cx="52749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000" b="1" i="1" dirty="0">
                <a:solidFill>
                  <a:schemeClr val="bg1"/>
                </a:solidFill>
                <a:latin typeface="Palatino Linotype" panose="02040502050505030304" pitchFamily="18" charset="0"/>
              </a:rPr>
              <a:t>Los retos de la Transparencia y el Acceso a la información pública en el Estado de México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6138801" y="5970775"/>
            <a:ext cx="2133600" cy="365125"/>
          </a:xfrm>
        </p:spPr>
        <p:txBody>
          <a:bodyPr/>
          <a:lstStyle/>
          <a:p>
            <a:r>
              <a:rPr lang="es-ES" dirty="0" smtClean="0"/>
              <a:t>15</a:t>
            </a:r>
            <a:endParaRPr lang="es-ES" dirty="0"/>
          </a:p>
        </p:txBody>
      </p:sp>
      <p:pic>
        <p:nvPicPr>
          <p:cNvPr id="13" name="Picture 2" descr="2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55" y="1520249"/>
            <a:ext cx="1547495" cy="457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/>
          <p:cNvSpPr txBox="1"/>
          <p:nvPr/>
        </p:nvSpPr>
        <p:spPr>
          <a:xfrm>
            <a:off x="460375" y="1062990"/>
            <a:ext cx="2259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Calibri" panose="020F0502020204030204" pitchFamily="34" charset="0"/>
              </a:rPr>
              <a:t>Robo de identidad</a:t>
            </a:r>
            <a:endParaRPr lang="es-MX" dirty="0">
              <a:latin typeface="Calibri" panose="020F0502020204030204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3074670" y="1076623"/>
            <a:ext cx="523494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latin typeface="Calibri" panose="020F0502020204030204" pitchFamily="34" charset="0"/>
              </a:rPr>
              <a:t>¿Cómo te pueden robar tu identidad</a:t>
            </a:r>
            <a:r>
              <a:rPr lang="es-ES" b="1" dirty="0" smtClean="0">
                <a:latin typeface="Calibri" panose="020F0502020204030204" pitchFamily="34" charset="0"/>
              </a:rPr>
              <a:t>?</a:t>
            </a:r>
          </a:p>
          <a:p>
            <a:pPr algn="just"/>
            <a:endParaRPr lang="es-ES" dirty="0">
              <a:latin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>
                <a:latin typeface="Calibri" panose="020F0502020204030204" pitchFamily="34" charset="0"/>
              </a:rPr>
              <a:t> </a:t>
            </a:r>
            <a:r>
              <a:rPr lang="es-ES" dirty="0" smtClean="0">
                <a:latin typeface="Calibri" panose="020F0502020204030204" pitchFamily="34" charset="0"/>
              </a:rPr>
              <a:t>Al </a:t>
            </a:r>
            <a:r>
              <a:rPr lang="es-ES" dirty="0">
                <a:latin typeface="Calibri" panose="020F0502020204030204" pitchFamily="34" charset="0"/>
              </a:rPr>
              <a:t>realizar compras, pagos de servicios, de impuestos o transacciones bancarias vía </a:t>
            </a:r>
            <a:r>
              <a:rPr lang="es-ES" dirty="0" smtClean="0">
                <a:latin typeface="Calibri" panose="020F0502020204030204" pitchFamily="34" charset="0"/>
              </a:rPr>
              <a:t>internet en páginas que no cuenten con la seguridad necesaria, o al perder de vista la tarjeta.</a:t>
            </a:r>
          </a:p>
          <a:p>
            <a:pPr algn="just"/>
            <a:endParaRPr lang="es-ES" dirty="0">
              <a:latin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b="1" dirty="0">
                <a:latin typeface="Calibri" panose="020F0502020204030204" pitchFamily="34" charset="0"/>
              </a:rPr>
              <a:t> Robo de teléfonos celulares.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ES" dirty="0" smtClean="0">
              <a:latin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>
                <a:latin typeface="Calibri" panose="020F0502020204030204" pitchFamily="34" charset="0"/>
              </a:rPr>
              <a:t> </a:t>
            </a:r>
            <a:r>
              <a:rPr lang="es-ES" dirty="0" smtClean="0">
                <a:latin typeface="Calibri" panose="020F0502020204030204" pitchFamily="34" charset="0"/>
              </a:rPr>
              <a:t>Demasiada </a:t>
            </a:r>
            <a:r>
              <a:rPr lang="es-ES" dirty="0">
                <a:latin typeface="Calibri" panose="020F0502020204030204" pitchFamily="34" charset="0"/>
              </a:rPr>
              <a:t>información a través de redes sociales</a:t>
            </a:r>
            <a:r>
              <a:rPr lang="es-ES" dirty="0" smtClean="0">
                <a:latin typeface="Calibri" panose="020F050202020403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ES" dirty="0">
              <a:latin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b="1" dirty="0" smtClean="0">
                <a:latin typeface="Calibri" panose="020F0502020204030204" pitchFamily="34" charset="0"/>
              </a:rPr>
              <a:t> Estados </a:t>
            </a:r>
            <a:r>
              <a:rPr lang="es-ES" b="1" dirty="0">
                <a:latin typeface="Calibri" panose="020F0502020204030204" pitchFamily="34" charset="0"/>
              </a:rPr>
              <a:t>de cuenta o documentos personales que tiras sin precaución a la basura</a:t>
            </a:r>
            <a:r>
              <a:rPr lang="es-ES" b="1" dirty="0" smtClean="0">
                <a:latin typeface="Calibri" panose="020F050202020403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ES" dirty="0">
              <a:latin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>
                <a:latin typeface="Calibri" panose="020F0502020204030204" pitchFamily="34" charset="0"/>
              </a:rPr>
              <a:t> Robo de correspondencia</a:t>
            </a:r>
            <a:r>
              <a:rPr lang="es-ES" dirty="0" smtClean="0">
                <a:latin typeface="Calibri" panose="020F050202020403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ES" dirty="0">
              <a:latin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b="1" dirty="0">
                <a:latin typeface="Calibri" panose="020F0502020204030204" pitchFamily="34" charset="0"/>
              </a:rPr>
              <a:t> Robo de carteras o bolsos con tarjetas de crédito e identificaciones.</a:t>
            </a:r>
            <a:endParaRPr lang="es-ES" b="1" i="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282060" y="6242863"/>
            <a:ext cx="50214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/>
              <a:t>Fuente: </a:t>
            </a:r>
            <a:r>
              <a:rPr lang="es-MX" sz="1100" dirty="0" err="1" smtClean="0"/>
              <a:t>Condusef</a:t>
            </a:r>
            <a:endParaRPr lang="es-MX" sz="1100" dirty="0"/>
          </a:p>
        </p:txBody>
      </p:sp>
    </p:spTree>
    <p:extLst>
      <p:ext uri="{BB962C8B-B14F-4D97-AF65-F5344CB8AC3E}">
        <p14:creationId xmlns:p14="http://schemas.microsoft.com/office/powerpoint/2010/main" val="16916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405308"/>
            <a:ext cx="3666653" cy="572466"/>
          </a:xfrm>
          <a:prstGeom prst="rect">
            <a:avLst/>
          </a:prstGeom>
          <a:solidFill>
            <a:srgbClr val="8E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/>
          <p:cNvSpPr txBox="1"/>
          <p:nvPr/>
        </p:nvSpPr>
        <p:spPr>
          <a:xfrm>
            <a:off x="-52967" y="459744"/>
            <a:ext cx="39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spc="-25" dirty="0" smtClean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  <a:cs typeface="Arial"/>
              </a:rPr>
              <a:t>Programa de Datos Personales</a:t>
            </a:r>
            <a:endParaRPr lang="es-ES" sz="2000" b="1" dirty="0">
              <a:solidFill>
                <a:schemeClr val="bg1">
                  <a:lumMod val="95000"/>
                </a:schemeClr>
              </a:solidFill>
              <a:latin typeface="Palatino Linotype" panose="02040502050505030304" pitchFamily="18" charset="0"/>
              <a:cs typeface="Arial"/>
            </a:endParaRPr>
          </a:p>
        </p:txBody>
      </p:sp>
      <p:sp>
        <p:nvSpPr>
          <p:cNvPr id="11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6138801" y="5970775"/>
            <a:ext cx="2133600" cy="365125"/>
          </a:xfrm>
        </p:spPr>
        <p:txBody>
          <a:bodyPr/>
          <a:lstStyle/>
          <a:p>
            <a:r>
              <a:rPr lang="es-ES" dirty="0" smtClean="0"/>
              <a:t>16</a:t>
            </a:r>
            <a:endParaRPr lang="es-ES" dirty="0"/>
          </a:p>
        </p:txBody>
      </p:sp>
      <p:pic>
        <p:nvPicPr>
          <p:cNvPr id="19458" name="Picture 2" descr="Resultado de imagen para programa de protecciÃ³n de datos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" y="2659585"/>
            <a:ext cx="3876675" cy="306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804801" y="1234689"/>
            <a:ext cx="7720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El 31 </a:t>
            </a:r>
            <a:r>
              <a:rPr lang="es-MX" sz="2400" dirty="0"/>
              <a:t>de mayo de </a:t>
            </a:r>
            <a:r>
              <a:rPr lang="es-MX" sz="2400" dirty="0" smtClean="0"/>
              <a:t>2018 se publico en el Diario Oficial Gaceta </a:t>
            </a:r>
            <a:r>
              <a:rPr lang="es-MX" sz="2400" dirty="0"/>
              <a:t>del Gobierno </a:t>
            </a:r>
            <a:r>
              <a:rPr lang="es-MX" sz="2400" dirty="0" smtClean="0"/>
              <a:t>el Programa Estatal y Municipal de Protección de Datos Personales.</a:t>
            </a:r>
          </a:p>
        </p:txBody>
      </p:sp>
      <p:sp>
        <p:nvSpPr>
          <p:cNvPr id="6" name="Elipse 5"/>
          <p:cNvSpPr/>
          <p:nvPr/>
        </p:nvSpPr>
        <p:spPr>
          <a:xfrm>
            <a:off x="2667000" y="3547066"/>
            <a:ext cx="400050" cy="3429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CuadroTexto 7"/>
          <p:cNvSpPr txBox="1"/>
          <p:nvPr/>
        </p:nvSpPr>
        <p:spPr>
          <a:xfrm>
            <a:off x="5848349" y="2901541"/>
            <a:ext cx="30194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OBJETIVO</a:t>
            </a:r>
          </a:p>
          <a:p>
            <a:endParaRPr lang="es-MX" dirty="0"/>
          </a:p>
          <a:p>
            <a:pPr algn="just"/>
            <a:r>
              <a:rPr lang="es-MX" dirty="0" smtClean="0"/>
              <a:t>Promover el efectivo ejercicio de los Derechos </a:t>
            </a:r>
            <a:r>
              <a:rPr lang="es-MX" b="1" dirty="0" smtClean="0"/>
              <a:t>ARCO</a:t>
            </a:r>
            <a:r>
              <a:rPr lang="es-MX" dirty="0" smtClean="0"/>
              <a:t> entre los Mexiquenses.</a:t>
            </a:r>
          </a:p>
          <a:p>
            <a:pPr algn="just"/>
            <a:endParaRPr lang="es-MX" dirty="0"/>
          </a:p>
          <a:p>
            <a:pPr algn="just"/>
            <a:r>
              <a:rPr lang="es-MX" dirty="0" smtClean="0"/>
              <a:t>Impulsar el desarrollo de la Cultura de Protección de Datos.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5935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405308"/>
            <a:ext cx="4753069" cy="572466"/>
          </a:xfrm>
          <a:prstGeom prst="rect">
            <a:avLst/>
          </a:prstGeom>
          <a:solidFill>
            <a:srgbClr val="8E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/>
          <p:cNvSpPr txBox="1"/>
          <p:nvPr/>
        </p:nvSpPr>
        <p:spPr>
          <a:xfrm>
            <a:off x="-52967" y="459744"/>
            <a:ext cx="4543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spc="-25" dirty="0" smtClean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  <a:cs typeface="Arial"/>
              </a:rPr>
              <a:t>Seguridad en dispositivos móviles</a:t>
            </a:r>
            <a:endParaRPr lang="es-ES" sz="2000" b="1" dirty="0">
              <a:solidFill>
                <a:schemeClr val="bg1">
                  <a:lumMod val="95000"/>
                </a:schemeClr>
              </a:solidFill>
              <a:latin typeface="Palatino Linotype" panose="02040502050505030304" pitchFamily="18" charset="0"/>
              <a:cs typeface="Arial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860895" y="6321623"/>
            <a:ext cx="52749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000" b="1" i="1" dirty="0">
                <a:solidFill>
                  <a:schemeClr val="bg1"/>
                </a:solidFill>
                <a:latin typeface="Palatino Linotype" panose="02040502050505030304" pitchFamily="18" charset="0"/>
              </a:rPr>
              <a:t>Los retos de la Transparencia y el Acceso a la información pública en el Estado de México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6138801" y="5970775"/>
            <a:ext cx="2133600" cy="365125"/>
          </a:xfrm>
        </p:spPr>
        <p:txBody>
          <a:bodyPr/>
          <a:lstStyle/>
          <a:p>
            <a:r>
              <a:rPr lang="es-ES" dirty="0" smtClean="0"/>
              <a:t>17</a:t>
            </a:r>
            <a:endParaRPr lang="es-ES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7" y="1406641"/>
            <a:ext cx="2685284" cy="4527465"/>
          </a:xfrm>
          <a:prstGeom prst="rect">
            <a:avLst/>
          </a:prstGeom>
        </p:spPr>
      </p:pic>
      <p:sp>
        <p:nvSpPr>
          <p:cNvPr id="14" name="Flecha derecha 13"/>
          <p:cNvSpPr/>
          <p:nvPr/>
        </p:nvSpPr>
        <p:spPr>
          <a:xfrm>
            <a:off x="5010149" y="2017395"/>
            <a:ext cx="413385" cy="43434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910" y="1416206"/>
            <a:ext cx="2652471" cy="4528507"/>
          </a:xfrm>
          <a:prstGeom prst="rect">
            <a:avLst/>
          </a:prstGeom>
        </p:spPr>
      </p:pic>
      <p:sp>
        <p:nvSpPr>
          <p:cNvPr id="16" name="Flecha derecha 15"/>
          <p:cNvSpPr/>
          <p:nvPr/>
        </p:nvSpPr>
        <p:spPr>
          <a:xfrm>
            <a:off x="190499" y="1634350"/>
            <a:ext cx="381767" cy="43434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6990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405308"/>
            <a:ext cx="4753069" cy="572466"/>
          </a:xfrm>
          <a:prstGeom prst="rect">
            <a:avLst/>
          </a:prstGeom>
          <a:solidFill>
            <a:srgbClr val="8E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/>
          <p:cNvSpPr txBox="1"/>
          <p:nvPr/>
        </p:nvSpPr>
        <p:spPr>
          <a:xfrm>
            <a:off x="-52967" y="459744"/>
            <a:ext cx="4543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spc="-25" dirty="0" smtClean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  <a:cs typeface="Arial"/>
              </a:rPr>
              <a:t>Seguridad en dispositivos móviles</a:t>
            </a:r>
            <a:endParaRPr lang="es-ES" sz="2000" b="1" dirty="0">
              <a:solidFill>
                <a:schemeClr val="bg1">
                  <a:lumMod val="95000"/>
                </a:schemeClr>
              </a:solidFill>
              <a:latin typeface="Palatino Linotype" panose="02040502050505030304" pitchFamily="18" charset="0"/>
              <a:cs typeface="Arial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860895" y="6321623"/>
            <a:ext cx="52749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000" b="1" i="1" dirty="0">
                <a:solidFill>
                  <a:schemeClr val="bg1"/>
                </a:solidFill>
                <a:latin typeface="Palatino Linotype" panose="02040502050505030304" pitchFamily="18" charset="0"/>
              </a:rPr>
              <a:t>Los retos de la Transparencia y el Acceso a la información pública en el Estado de México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6138801" y="5970775"/>
            <a:ext cx="2133600" cy="365125"/>
          </a:xfrm>
        </p:spPr>
        <p:txBody>
          <a:bodyPr/>
          <a:lstStyle/>
          <a:p>
            <a:fld id="{9A51E331-B09A-E34E-A217-65DB237B2CD6}" type="slidenum">
              <a:rPr lang="es-ES" smtClean="0"/>
              <a:t>18</a:t>
            </a:fld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76" y="1263048"/>
            <a:ext cx="2886685" cy="48577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369" y="1201235"/>
            <a:ext cx="2966560" cy="5019976"/>
          </a:xfrm>
          <a:prstGeom prst="rect">
            <a:avLst/>
          </a:prstGeom>
        </p:spPr>
      </p:pic>
      <p:sp>
        <p:nvSpPr>
          <p:cNvPr id="11" name="Flecha derecha 10"/>
          <p:cNvSpPr/>
          <p:nvPr/>
        </p:nvSpPr>
        <p:spPr>
          <a:xfrm>
            <a:off x="123190" y="3494053"/>
            <a:ext cx="379986" cy="43434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Flecha derecha 5"/>
          <p:cNvSpPr/>
          <p:nvPr/>
        </p:nvSpPr>
        <p:spPr>
          <a:xfrm>
            <a:off x="4943062" y="2823243"/>
            <a:ext cx="379986" cy="43434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708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405308"/>
            <a:ext cx="4753069" cy="572466"/>
          </a:xfrm>
          <a:prstGeom prst="rect">
            <a:avLst/>
          </a:prstGeom>
          <a:solidFill>
            <a:srgbClr val="8E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/>
          <p:cNvSpPr txBox="1"/>
          <p:nvPr/>
        </p:nvSpPr>
        <p:spPr>
          <a:xfrm>
            <a:off x="-52967" y="459744"/>
            <a:ext cx="4543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spc="-25" dirty="0" smtClean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  <a:cs typeface="Arial"/>
              </a:rPr>
              <a:t>Seguridad en dispositivos móviles</a:t>
            </a:r>
            <a:endParaRPr lang="es-ES" sz="2000" b="1" dirty="0">
              <a:solidFill>
                <a:schemeClr val="bg1">
                  <a:lumMod val="95000"/>
                </a:schemeClr>
              </a:solidFill>
              <a:latin typeface="Palatino Linotype" panose="02040502050505030304" pitchFamily="18" charset="0"/>
              <a:cs typeface="Arial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860895" y="6321623"/>
            <a:ext cx="52749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000" b="1" i="1" dirty="0">
                <a:solidFill>
                  <a:schemeClr val="bg1"/>
                </a:solidFill>
                <a:latin typeface="Palatino Linotype" panose="02040502050505030304" pitchFamily="18" charset="0"/>
              </a:rPr>
              <a:t>Los retos de la Transparencia y el Acceso a la información pública en el Estado de México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6138801" y="5970775"/>
            <a:ext cx="2133600" cy="365125"/>
          </a:xfrm>
        </p:spPr>
        <p:txBody>
          <a:bodyPr/>
          <a:lstStyle/>
          <a:p>
            <a:r>
              <a:rPr lang="es-ES" dirty="0" smtClean="0"/>
              <a:t>19</a:t>
            </a:r>
            <a:endParaRPr lang="es-ES" dirty="0"/>
          </a:p>
        </p:txBody>
      </p:sp>
      <p:sp>
        <p:nvSpPr>
          <p:cNvPr id="6" name="Flecha derecha 5"/>
          <p:cNvSpPr/>
          <p:nvPr/>
        </p:nvSpPr>
        <p:spPr>
          <a:xfrm>
            <a:off x="4579704" y="3325194"/>
            <a:ext cx="346710" cy="43434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43" y="1119204"/>
            <a:ext cx="2826648" cy="484632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089" y="1150622"/>
            <a:ext cx="2850637" cy="4814902"/>
          </a:xfrm>
          <a:prstGeom prst="rect">
            <a:avLst/>
          </a:prstGeom>
        </p:spPr>
      </p:pic>
      <p:sp>
        <p:nvSpPr>
          <p:cNvPr id="11" name="Flecha derecha 10"/>
          <p:cNvSpPr/>
          <p:nvPr/>
        </p:nvSpPr>
        <p:spPr>
          <a:xfrm>
            <a:off x="169796" y="1629744"/>
            <a:ext cx="346710" cy="43434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963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405308"/>
            <a:ext cx="2968959" cy="769732"/>
          </a:xfrm>
          <a:prstGeom prst="rect">
            <a:avLst/>
          </a:prstGeom>
          <a:solidFill>
            <a:srgbClr val="8E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/>
          <p:cNvSpPr txBox="1"/>
          <p:nvPr/>
        </p:nvSpPr>
        <p:spPr>
          <a:xfrm>
            <a:off x="243550" y="637312"/>
            <a:ext cx="2261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spc="-25" dirty="0" err="1" smtClean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  <a:cs typeface="Arial"/>
              </a:rPr>
              <a:t>Infoem</a:t>
            </a:r>
            <a:endParaRPr lang="es-ES" sz="2000" b="1" dirty="0">
              <a:solidFill>
                <a:schemeClr val="bg1">
                  <a:lumMod val="95000"/>
                </a:schemeClr>
              </a:solidFill>
              <a:latin typeface="Palatino Linotype" panose="02040502050505030304" pitchFamily="18" charset="0"/>
              <a:cs typeface="Arial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6138801" y="5970775"/>
            <a:ext cx="2133600" cy="365125"/>
          </a:xfrm>
        </p:spPr>
        <p:txBody>
          <a:bodyPr/>
          <a:lstStyle/>
          <a:p>
            <a:fld id="{9A51E331-B09A-E34E-A217-65DB237B2CD6}" type="slidenum">
              <a:rPr lang="es-ES" smtClean="0"/>
              <a:t>2</a:t>
            </a:fld>
            <a:endParaRPr lang="es-ES" dirty="0"/>
          </a:p>
        </p:txBody>
      </p:sp>
      <p:sp>
        <p:nvSpPr>
          <p:cNvPr id="35" name="CuadroTexto 34"/>
          <p:cNvSpPr txBox="1"/>
          <p:nvPr/>
        </p:nvSpPr>
        <p:spPr>
          <a:xfrm>
            <a:off x="1837853" y="6321623"/>
            <a:ext cx="62980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000" b="1" i="1" dirty="0">
                <a:solidFill>
                  <a:schemeClr val="bg1"/>
                </a:solidFill>
                <a:latin typeface="Palatino Linotype" panose="02040502050505030304" pitchFamily="18" charset="0"/>
              </a:rPr>
              <a:t>Los retos de </a:t>
            </a:r>
            <a:r>
              <a:rPr lang="es-MX" sz="1000" b="1" i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la Transparencia y </a:t>
            </a:r>
            <a:r>
              <a:rPr lang="es-MX" sz="1000" b="1" i="1" dirty="0">
                <a:solidFill>
                  <a:schemeClr val="bg1"/>
                </a:solidFill>
                <a:latin typeface="Palatino Linotype" panose="02040502050505030304" pitchFamily="18" charset="0"/>
              </a:rPr>
              <a:t>el Acceso </a:t>
            </a:r>
            <a:r>
              <a:rPr lang="es-MX" sz="1000" b="1" i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a la </a:t>
            </a:r>
            <a:r>
              <a:rPr lang="es-MX" sz="1000" b="1" i="1" dirty="0">
                <a:solidFill>
                  <a:schemeClr val="bg1"/>
                </a:solidFill>
                <a:latin typeface="Palatino Linotype" panose="02040502050505030304" pitchFamily="18" charset="0"/>
              </a:rPr>
              <a:t>información pública en </a:t>
            </a:r>
            <a:r>
              <a:rPr lang="es-MX" sz="1000" b="1" i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el Estado </a:t>
            </a:r>
            <a:r>
              <a:rPr lang="es-MX" sz="1000" b="1" i="1" dirty="0">
                <a:solidFill>
                  <a:schemeClr val="bg1"/>
                </a:solidFill>
                <a:latin typeface="Palatino Linotype" panose="02040502050505030304" pitchFamily="18" charset="0"/>
              </a:rPr>
              <a:t>de México</a:t>
            </a:r>
          </a:p>
        </p:txBody>
      </p:sp>
      <p:pic>
        <p:nvPicPr>
          <p:cNvPr id="39" name="Imagen 38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479" y="2625759"/>
            <a:ext cx="6143342" cy="3520440"/>
          </a:xfrm>
          <a:prstGeom prst="rect">
            <a:avLst/>
          </a:prstGeom>
        </p:spPr>
      </p:pic>
      <p:sp>
        <p:nvSpPr>
          <p:cNvPr id="40" name="CuadroTexto 39"/>
          <p:cNvSpPr txBox="1"/>
          <p:nvPr/>
        </p:nvSpPr>
        <p:spPr>
          <a:xfrm>
            <a:off x="1105013" y="1680021"/>
            <a:ext cx="6902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s-MX" sz="3200" i="1" dirty="0" smtClean="0">
                <a:latin typeface="Palatino Linotype" panose="02040502050505030304" pitchFamily="18" charset="0"/>
              </a:rPr>
              <a:t>“La transparencia es una forma de vida”</a:t>
            </a:r>
          </a:p>
        </p:txBody>
      </p:sp>
    </p:spTree>
    <p:extLst>
      <p:ext uri="{BB962C8B-B14F-4D97-AF65-F5344CB8AC3E}">
        <p14:creationId xmlns:p14="http://schemas.microsoft.com/office/powerpoint/2010/main" val="76998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405308"/>
            <a:ext cx="4753069" cy="572466"/>
          </a:xfrm>
          <a:prstGeom prst="rect">
            <a:avLst/>
          </a:prstGeom>
          <a:solidFill>
            <a:srgbClr val="8E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/>
          <p:cNvSpPr txBox="1"/>
          <p:nvPr/>
        </p:nvSpPr>
        <p:spPr>
          <a:xfrm>
            <a:off x="-52967" y="459744"/>
            <a:ext cx="4543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spc="-25" dirty="0" smtClean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  <a:cs typeface="Arial"/>
              </a:rPr>
              <a:t>Seguridad en dispositivos móviles</a:t>
            </a:r>
            <a:endParaRPr lang="es-ES" sz="2000" b="1" dirty="0">
              <a:solidFill>
                <a:schemeClr val="bg1">
                  <a:lumMod val="95000"/>
                </a:schemeClr>
              </a:solidFill>
              <a:latin typeface="Palatino Linotype" panose="02040502050505030304" pitchFamily="18" charset="0"/>
              <a:cs typeface="Arial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860895" y="6321623"/>
            <a:ext cx="52749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000" b="1" i="1" dirty="0">
                <a:solidFill>
                  <a:schemeClr val="bg1"/>
                </a:solidFill>
                <a:latin typeface="Palatino Linotype" panose="02040502050505030304" pitchFamily="18" charset="0"/>
              </a:rPr>
              <a:t>Los retos de la Transparencia y el Acceso a la información pública en el Estado de México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6138801" y="5970775"/>
            <a:ext cx="2133600" cy="365125"/>
          </a:xfrm>
        </p:spPr>
        <p:txBody>
          <a:bodyPr/>
          <a:lstStyle/>
          <a:p>
            <a:r>
              <a:rPr lang="es-ES" dirty="0" smtClean="0"/>
              <a:t>20</a:t>
            </a:r>
            <a:endParaRPr lang="es-ES" dirty="0"/>
          </a:p>
        </p:txBody>
      </p:sp>
      <p:sp>
        <p:nvSpPr>
          <p:cNvPr id="6" name="Flecha derecha 5"/>
          <p:cNvSpPr/>
          <p:nvPr/>
        </p:nvSpPr>
        <p:spPr>
          <a:xfrm>
            <a:off x="4560664" y="4274820"/>
            <a:ext cx="384810" cy="43434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4" y="1293867"/>
            <a:ext cx="2968625" cy="483532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382" y="1293867"/>
            <a:ext cx="2939636" cy="4676908"/>
          </a:xfrm>
          <a:prstGeom prst="rect">
            <a:avLst/>
          </a:prstGeom>
        </p:spPr>
      </p:pic>
      <p:sp>
        <p:nvSpPr>
          <p:cNvPr id="11" name="Flecha derecha 10"/>
          <p:cNvSpPr/>
          <p:nvPr/>
        </p:nvSpPr>
        <p:spPr>
          <a:xfrm>
            <a:off x="75564" y="4718849"/>
            <a:ext cx="384810" cy="43434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22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405308"/>
            <a:ext cx="5953125" cy="572466"/>
          </a:xfrm>
          <a:prstGeom prst="rect">
            <a:avLst/>
          </a:prstGeom>
          <a:solidFill>
            <a:srgbClr val="8E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/>
          <p:cNvSpPr txBox="1"/>
          <p:nvPr/>
        </p:nvSpPr>
        <p:spPr>
          <a:xfrm>
            <a:off x="-52969" y="459744"/>
            <a:ext cx="6006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spc="-25" dirty="0" smtClean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  <a:cs typeface="Arial"/>
              </a:rPr>
              <a:t>Retos en materia de Protección de Datos Personales</a:t>
            </a:r>
            <a:endParaRPr lang="es-ES" sz="2000" b="1" dirty="0">
              <a:solidFill>
                <a:schemeClr val="bg1">
                  <a:lumMod val="95000"/>
                </a:schemeClr>
              </a:solidFill>
              <a:latin typeface="Palatino Linotype" panose="02040502050505030304" pitchFamily="18" charset="0"/>
              <a:cs typeface="Arial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860895" y="6321623"/>
            <a:ext cx="52749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000" b="1" i="1" dirty="0">
                <a:solidFill>
                  <a:schemeClr val="bg1"/>
                </a:solidFill>
                <a:latin typeface="Palatino Linotype" panose="02040502050505030304" pitchFamily="18" charset="0"/>
              </a:rPr>
              <a:t>Los retos de la Transparencia y el Acceso a la información pública en el Estado de México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6138801" y="5970775"/>
            <a:ext cx="2133600" cy="365125"/>
          </a:xfrm>
        </p:spPr>
        <p:txBody>
          <a:bodyPr/>
          <a:lstStyle/>
          <a:p>
            <a:r>
              <a:rPr lang="es-ES" dirty="0" smtClean="0"/>
              <a:t>21</a:t>
            </a:r>
            <a:endParaRPr lang="es-ES" dirty="0"/>
          </a:p>
        </p:txBody>
      </p:sp>
      <p:sp>
        <p:nvSpPr>
          <p:cNvPr id="12" name="Rectángulo 11"/>
          <p:cNvSpPr/>
          <p:nvPr/>
        </p:nvSpPr>
        <p:spPr>
          <a:xfrm>
            <a:off x="802060" y="1596345"/>
            <a:ext cx="616375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Blip>
                <a:blip r:embed="rId3"/>
              </a:buBlip>
            </a:pPr>
            <a:r>
              <a:rPr lang="es-ES" sz="1600" dirty="0" smtClean="0">
                <a:latin typeface="Calibri" panose="020F0502020204030204" pitchFamily="34" charset="0"/>
              </a:rPr>
              <a:t>Concientizar a la población del cuidado de sus datos.</a:t>
            </a:r>
          </a:p>
          <a:p>
            <a:pPr algn="just"/>
            <a:endParaRPr lang="es-ES" sz="1600" dirty="0" smtClean="0">
              <a:latin typeface="Calibri" panose="020F0502020204030204" pitchFamily="34" charset="0"/>
            </a:endParaRPr>
          </a:p>
          <a:p>
            <a:pPr marL="285750" indent="-285750" algn="just">
              <a:buBlip>
                <a:blip r:embed="rId3"/>
              </a:buBlip>
            </a:pPr>
            <a:r>
              <a:rPr lang="es-ES" sz="1600" dirty="0" smtClean="0">
                <a:latin typeface="Calibri" panose="020F0502020204030204" pitchFamily="34" charset="0"/>
              </a:rPr>
              <a:t>Mayor protección de los datos por parte de las </a:t>
            </a:r>
            <a:r>
              <a:rPr lang="es-ES" sz="1600" dirty="0">
                <a:latin typeface="Calibri" panose="020F0502020204030204" pitchFamily="34" charset="0"/>
              </a:rPr>
              <a:t>I</a:t>
            </a:r>
            <a:r>
              <a:rPr lang="es-ES" sz="1600" dirty="0" smtClean="0">
                <a:latin typeface="Calibri" panose="020F0502020204030204" pitchFamily="34" charset="0"/>
              </a:rPr>
              <a:t>nstituciones Públicas.</a:t>
            </a:r>
          </a:p>
          <a:p>
            <a:pPr algn="just"/>
            <a:endParaRPr lang="es-ES" sz="1600" dirty="0" smtClean="0">
              <a:latin typeface="Calibri" panose="020F0502020204030204" pitchFamily="34" charset="0"/>
            </a:endParaRPr>
          </a:p>
          <a:p>
            <a:pPr marL="285750" indent="-285750" algn="just">
              <a:buBlip>
                <a:blip r:embed="rId3"/>
              </a:buBlip>
            </a:pPr>
            <a:r>
              <a:rPr lang="es-ES" sz="1600" dirty="0" smtClean="0">
                <a:latin typeface="Calibri" panose="020F0502020204030204" pitchFamily="34" charset="0"/>
              </a:rPr>
              <a:t>Certificación del Oficial de Protección de Datos Personales.</a:t>
            </a:r>
          </a:p>
          <a:p>
            <a:pPr algn="just"/>
            <a:endParaRPr lang="es-ES" sz="1600" dirty="0" smtClean="0">
              <a:latin typeface="Calibri" panose="020F0502020204030204" pitchFamily="34" charset="0"/>
            </a:endParaRPr>
          </a:p>
          <a:p>
            <a:pPr marL="285750" indent="-285750" algn="just">
              <a:buBlip>
                <a:blip r:embed="rId3"/>
              </a:buBlip>
            </a:pPr>
            <a:r>
              <a:rPr lang="es-ES" sz="1600" dirty="0" smtClean="0">
                <a:latin typeface="Calibri" panose="020F0502020204030204" pitchFamily="34" charset="0"/>
              </a:rPr>
              <a:t>Garantizar a la población del cuidado de sus datos.</a:t>
            </a:r>
            <a:endParaRPr lang="es-MX" sz="1600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767" y="4066713"/>
            <a:ext cx="4563112" cy="16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2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405308"/>
            <a:ext cx="5953125" cy="572466"/>
          </a:xfrm>
          <a:prstGeom prst="rect">
            <a:avLst/>
          </a:prstGeom>
          <a:solidFill>
            <a:srgbClr val="8E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/>
          <p:cNvSpPr txBox="1"/>
          <p:nvPr/>
        </p:nvSpPr>
        <p:spPr>
          <a:xfrm>
            <a:off x="-52969" y="459744"/>
            <a:ext cx="6006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spc="-25" dirty="0" smtClean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  <a:cs typeface="Arial"/>
              </a:rPr>
              <a:t>VIDEO</a:t>
            </a:r>
            <a:endParaRPr lang="es-ES" sz="2000" b="1" dirty="0">
              <a:solidFill>
                <a:schemeClr val="bg1">
                  <a:lumMod val="95000"/>
                </a:schemeClr>
              </a:solidFill>
              <a:latin typeface="Palatino Linotype" panose="02040502050505030304" pitchFamily="18" charset="0"/>
              <a:cs typeface="Arial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860895" y="6321623"/>
            <a:ext cx="52749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000" b="1" i="1" dirty="0">
                <a:solidFill>
                  <a:schemeClr val="bg1"/>
                </a:solidFill>
                <a:latin typeface="Palatino Linotype" panose="02040502050505030304" pitchFamily="18" charset="0"/>
              </a:rPr>
              <a:t>Los retos de la Transparencia y el Acceso a la información pública en el Estado de México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6138801" y="5970775"/>
            <a:ext cx="2133600" cy="365125"/>
          </a:xfrm>
        </p:spPr>
        <p:txBody>
          <a:bodyPr/>
          <a:lstStyle/>
          <a:p>
            <a:r>
              <a:rPr lang="es-ES" dirty="0" smtClean="0"/>
              <a:t>22</a:t>
            </a:r>
            <a:endParaRPr lang="es-ES" dirty="0"/>
          </a:p>
        </p:txBody>
      </p:sp>
      <p:sp>
        <p:nvSpPr>
          <p:cNvPr id="3" name="Rectángulo 2"/>
          <p:cNvSpPr/>
          <p:nvPr/>
        </p:nvSpPr>
        <p:spPr>
          <a:xfrm>
            <a:off x="847725" y="2782670"/>
            <a:ext cx="76771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>
                <a:hlinkClick r:id="rId3"/>
              </a:rPr>
              <a:t>https://www.youtube.com/watch?v=lVvfx0GT5sk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172251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idx="1"/>
          </p:nvPr>
        </p:nvSpPr>
        <p:spPr>
          <a:xfrm>
            <a:off x="362163" y="1425600"/>
            <a:ext cx="8229600" cy="4681247"/>
          </a:xfrm>
        </p:spPr>
        <p:txBody>
          <a:bodyPr anchor="t">
            <a:noAutofit/>
          </a:bodyPr>
          <a:lstStyle/>
          <a:p>
            <a:pPr marL="0" indent="0" algn="ctr">
              <a:buNone/>
            </a:pPr>
            <a:r>
              <a:rPr lang="es-ES" sz="1400" dirty="0" smtClean="0">
                <a:solidFill>
                  <a:srgbClr val="000000"/>
                </a:solidFill>
                <a:latin typeface="Palatino Linotype"/>
                <a:cs typeface="Palatino Linotype"/>
              </a:rPr>
              <a:t>Instituto de Transparencia, Acceso a la Información Pública y </a:t>
            </a:r>
            <a:br>
              <a:rPr lang="es-ES" sz="1400" dirty="0" smtClean="0">
                <a:solidFill>
                  <a:srgbClr val="000000"/>
                </a:solidFill>
                <a:latin typeface="Palatino Linotype"/>
                <a:cs typeface="Palatino Linotype"/>
              </a:rPr>
            </a:br>
            <a:r>
              <a:rPr lang="es-ES" sz="1400" dirty="0" smtClean="0">
                <a:solidFill>
                  <a:srgbClr val="000000"/>
                </a:solidFill>
                <a:latin typeface="Palatino Linotype"/>
                <a:cs typeface="Palatino Linotype"/>
              </a:rPr>
              <a:t>Protección de Datos Personales del Estado de México y Municipios</a:t>
            </a:r>
          </a:p>
          <a:p>
            <a:pPr marL="0" indent="0" algn="ctr">
              <a:buNone/>
            </a:pPr>
            <a:endParaRPr lang="es-ES" sz="1400" dirty="0">
              <a:solidFill>
                <a:schemeClr val="tx1">
                  <a:lumMod val="50000"/>
                  <a:lumOff val="50000"/>
                </a:schemeClr>
              </a:solidFill>
              <a:latin typeface="Palatino Linotype"/>
              <a:cs typeface="Palatino Linotype"/>
            </a:endParaRPr>
          </a:p>
          <a:p>
            <a:pPr marL="0" indent="0" algn="ctr">
              <a:buNone/>
            </a:pPr>
            <a:r>
              <a:rPr lang="es-ES" sz="1400" dirty="0" smtClean="0">
                <a:solidFill>
                  <a:srgbClr val="000000"/>
                </a:solidFill>
                <a:latin typeface="Palatino Linotype"/>
                <a:cs typeface="Palatino Linotype"/>
              </a:rPr>
              <a:t>Miembro de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alatino Linotype"/>
                <a:cs typeface="Palatino Linotype"/>
              </a:rPr>
              <a:t/>
            </a:r>
            <a:b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alatino Linotype"/>
                <a:cs typeface="Palatino Linotype"/>
              </a:rPr>
            </a:br>
            <a:endParaRPr lang="es-ES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Palatino Linotype"/>
              <a:cs typeface="Palatino Linotype"/>
            </a:endParaRPr>
          </a:p>
          <a:p>
            <a:pPr marL="0" indent="0" algn="ctr">
              <a:buNone/>
            </a:pPr>
            <a:endParaRPr lang="es-ES" sz="1200" dirty="0">
              <a:solidFill>
                <a:schemeClr val="tx1">
                  <a:lumMod val="50000"/>
                  <a:lumOff val="50000"/>
                </a:schemeClr>
              </a:solidFill>
              <a:latin typeface="Palatino Linotype"/>
              <a:cs typeface="Palatino Linotype"/>
            </a:endParaRPr>
          </a:p>
          <a:p>
            <a:pPr marL="0" indent="0" algn="ctr">
              <a:buNone/>
            </a:pPr>
            <a:endParaRPr lang="es-ES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Palatino Linotype"/>
              <a:cs typeface="Palatino Linotype"/>
            </a:endParaRPr>
          </a:p>
          <a:p>
            <a:pPr marL="0" indent="0" algn="ctr">
              <a:buNone/>
            </a:pPr>
            <a:endParaRPr lang="es-ES" sz="1200" dirty="0">
              <a:solidFill>
                <a:schemeClr val="tx1">
                  <a:lumMod val="50000"/>
                  <a:lumOff val="50000"/>
                </a:schemeClr>
              </a:solidFill>
              <a:latin typeface="Palatino Linotype"/>
              <a:cs typeface="Palatino Linotype"/>
            </a:endParaRPr>
          </a:p>
          <a:p>
            <a:pPr marL="0" indent="0" algn="ctr">
              <a:buNone/>
            </a:pPr>
            <a:endParaRPr lang="es-ES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Palatino Linotype"/>
              <a:cs typeface="Palatino Linotype"/>
            </a:endParaRPr>
          </a:p>
          <a:p>
            <a:pPr marL="0" indent="0" algn="ctr">
              <a:buNone/>
            </a:pPr>
            <a:endParaRPr lang="es-ES" sz="1200" dirty="0">
              <a:solidFill>
                <a:schemeClr val="tx1">
                  <a:lumMod val="50000"/>
                  <a:lumOff val="50000"/>
                </a:schemeClr>
              </a:solidFill>
              <a:latin typeface="Palatino Linotype"/>
              <a:cs typeface="Palatino Linotype"/>
            </a:endParaRPr>
          </a:p>
          <a:p>
            <a:pPr marL="0" indent="0" algn="ctr">
              <a:buNone/>
            </a:pP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alatino Linotype"/>
                <a:cs typeface="Palatino Linotype"/>
              </a:rPr>
              <a:t/>
            </a:r>
            <a:b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alatino Linotype"/>
                <a:cs typeface="Palatino Linotype"/>
              </a:rPr>
            </a:br>
            <a:endParaRPr lang="es-ES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Palatino Linotype"/>
              <a:cs typeface="Palatino Linotype"/>
            </a:endParaRPr>
          </a:p>
          <a:p>
            <a:pPr marL="0" indent="0" algn="ctr">
              <a:buNone/>
            </a:pPr>
            <a:endParaRPr lang="es-ES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Palatino Linotype"/>
              <a:cs typeface="Palatino Linotype"/>
            </a:endParaRPr>
          </a:p>
          <a:p>
            <a:pPr marL="0" indent="0" algn="ctr">
              <a:buNone/>
            </a:pPr>
            <a:r>
              <a:rPr lang="es-ES" sz="2400" b="1" dirty="0" err="1" smtClean="0">
                <a:latin typeface="Palatino Linotype"/>
                <a:cs typeface="Palatino Linotype"/>
              </a:rPr>
              <a:t>www.infoem.org.mx</a:t>
            </a:r>
            <a:r>
              <a:rPr lang="es-E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alatino Linotype"/>
                <a:cs typeface="Palatino Linotype"/>
              </a:rPr>
              <a:t/>
            </a:r>
            <a:br>
              <a:rPr lang="es-E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alatino Linotype"/>
                <a:cs typeface="Palatino Linotype"/>
              </a:rPr>
            </a:br>
            <a:r>
              <a:rPr lang="es-E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/>
                <a:cs typeface="Palatino Linotype"/>
              </a:rPr>
              <a:t>Teléfono: (722) 226 19 80</a:t>
            </a:r>
          </a:p>
          <a:p>
            <a:pPr marL="0" indent="0" algn="ctr">
              <a:buNone/>
            </a:pPr>
            <a:r>
              <a:rPr lang="es-ES_tradn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alatino Linotype"/>
                <a:cs typeface="Palatino Linotype"/>
                <a:hlinkClick r:id="rId2"/>
              </a:rPr>
              <a:t>zulema.martinez@infoem.org.mx</a:t>
            </a:r>
            <a:r>
              <a:rPr lang="es-ES_tradn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alatino Linotype"/>
                <a:cs typeface="Palatino Linotype"/>
              </a:rPr>
              <a:t> </a:t>
            </a:r>
          </a:p>
          <a:p>
            <a:pPr marL="0" indent="0" algn="ctr">
              <a:buNone/>
            </a:pPr>
            <a:endParaRPr lang="es-ES_tradnl" sz="1400" dirty="0">
              <a:solidFill>
                <a:srgbClr val="0070C0"/>
              </a:solidFill>
              <a:latin typeface="Palatino Linotype"/>
              <a:cs typeface="Palatino Linotype"/>
            </a:endParaRPr>
          </a:p>
          <a:p>
            <a:pPr marL="0" indent="0" algn="ctr">
              <a:buNone/>
            </a:pPr>
            <a:r>
              <a:rPr lang="es-ES_tradn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alatino Linotype"/>
                <a:cs typeface="Palatino Linotype"/>
              </a:rPr>
              <a:t>Pino </a:t>
            </a:r>
            <a:r>
              <a:rPr lang="es-ES_trad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alatino Linotype"/>
                <a:cs typeface="Palatino Linotype"/>
              </a:rPr>
              <a:t>Suárez S/N, actualmente Carretera Toluca-Ixtapan No. 111</a:t>
            </a:r>
            <a:r>
              <a:rPr lang="es-ES_tradn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alatino Linotype"/>
                <a:cs typeface="Palatino Linotype"/>
              </a:rPr>
              <a:t>, </a:t>
            </a:r>
          </a:p>
          <a:p>
            <a:pPr marL="0" indent="0" algn="ctr">
              <a:buNone/>
            </a:pPr>
            <a:r>
              <a:rPr lang="es-ES_tradn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alatino Linotype"/>
                <a:cs typeface="Palatino Linotype"/>
              </a:rPr>
              <a:t>Col</a:t>
            </a:r>
            <a:r>
              <a:rPr lang="es-ES_trad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alatino Linotype"/>
                <a:cs typeface="Palatino Linotype"/>
              </a:rPr>
              <a:t>. La Michoacana, Metepec, Estado de México, C.P. </a:t>
            </a:r>
            <a:r>
              <a:rPr lang="es-ES_tradn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alatino Linotype"/>
                <a:cs typeface="Palatino Linotype"/>
              </a:rPr>
              <a:t>52166</a:t>
            </a:r>
            <a:endParaRPr lang="es-ES_tradnl" sz="1400" dirty="0">
              <a:solidFill>
                <a:schemeClr val="tx1">
                  <a:lumMod val="50000"/>
                  <a:lumOff val="50000"/>
                </a:schemeClr>
              </a:solidFill>
              <a:latin typeface="Palatino Linotype"/>
              <a:cs typeface="Palatino Linotype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2771" y="304206"/>
            <a:ext cx="1718457" cy="978329"/>
          </a:xfrm>
          <a:prstGeom prst="rect">
            <a:avLst/>
          </a:prstGeom>
        </p:spPr>
      </p:pic>
      <p:pic>
        <p:nvPicPr>
          <p:cNvPr id="2" name="Imagen 1" descr="LogoAla2-1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486" y="2526424"/>
            <a:ext cx="1658815" cy="622056"/>
          </a:xfrm>
          <a:prstGeom prst="rect">
            <a:avLst/>
          </a:prstGeom>
        </p:spPr>
      </p:pic>
      <p:pic>
        <p:nvPicPr>
          <p:cNvPr id="3" name="Imagen 2" descr="logoic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771" y="2602492"/>
            <a:ext cx="1190719" cy="545988"/>
          </a:xfrm>
          <a:prstGeom prst="rect">
            <a:avLst/>
          </a:prstGeom>
        </p:spPr>
      </p:pic>
      <p:pic>
        <p:nvPicPr>
          <p:cNvPr id="6" name="Imagen 5" descr="Organizaciones002_icdppc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228" y="2557440"/>
            <a:ext cx="1386390" cy="591040"/>
          </a:xfrm>
          <a:prstGeom prst="rect">
            <a:avLst/>
          </a:prstGeom>
        </p:spPr>
      </p:pic>
      <p:pic>
        <p:nvPicPr>
          <p:cNvPr id="7" name="Imagen 6" descr="Organizaciones004_redipd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894" y="3316526"/>
            <a:ext cx="1455431" cy="620474"/>
          </a:xfrm>
          <a:prstGeom prst="rect">
            <a:avLst/>
          </a:prstGeom>
        </p:spPr>
      </p:pic>
      <p:pic>
        <p:nvPicPr>
          <p:cNvPr id="9" name="Imagen 8" descr="Logo sin capas-0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750" y="3404160"/>
            <a:ext cx="1836105" cy="679719"/>
          </a:xfrm>
          <a:prstGeom prst="rect">
            <a:avLst/>
          </a:prstGeom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124423" y="5991225"/>
            <a:ext cx="2133600" cy="365125"/>
          </a:xfrm>
        </p:spPr>
        <p:txBody>
          <a:bodyPr/>
          <a:lstStyle/>
          <a:p>
            <a:r>
              <a:rPr lang="es-ES" dirty="0" smtClean="0"/>
              <a:t>23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4026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405308"/>
            <a:ext cx="2968959" cy="769732"/>
          </a:xfrm>
          <a:prstGeom prst="rect">
            <a:avLst/>
          </a:prstGeom>
          <a:solidFill>
            <a:srgbClr val="8E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/>
          <p:cNvSpPr txBox="1"/>
          <p:nvPr/>
        </p:nvSpPr>
        <p:spPr>
          <a:xfrm>
            <a:off x="243550" y="637312"/>
            <a:ext cx="2261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spc="-25" dirty="0" err="1" smtClean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  <a:cs typeface="Arial"/>
              </a:rPr>
              <a:t>Infoem</a:t>
            </a:r>
            <a:endParaRPr lang="es-ES" sz="2000" b="1" dirty="0">
              <a:solidFill>
                <a:schemeClr val="bg1">
                  <a:lumMod val="95000"/>
                </a:schemeClr>
              </a:solidFill>
              <a:latin typeface="Palatino Linotype" panose="02040502050505030304" pitchFamily="18" charset="0"/>
              <a:cs typeface="Arial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6138801" y="5970775"/>
            <a:ext cx="2133600" cy="365125"/>
          </a:xfrm>
        </p:spPr>
        <p:txBody>
          <a:bodyPr/>
          <a:lstStyle/>
          <a:p>
            <a:fld id="{9A51E331-B09A-E34E-A217-65DB237B2CD6}" type="slidenum">
              <a:rPr lang="es-ES" smtClean="0"/>
              <a:t>3</a:t>
            </a:fld>
            <a:endParaRPr lang="es-ES" dirty="0"/>
          </a:p>
        </p:txBody>
      </p:sp>
      <p:sp>
        <p:nvSpPr>
          <p:cNvPr id="35" name="CuadroTexto 34"/>
          <p:cNvSpPr txBox="1"/>
          <p:nvPr/>
        </p:nvSpPr>
        <p:spPr>
          <a:xfrm>
            <a:off x="1837853" y="6321623"/>
            <a:ext cx="62980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000" b="1" i="1" dirty="0">
                <a:solidFill>
                  <a:schemeClr val="bg1"/>
                </a:solidFill>
                <a:latin typeface="Palatino Linotype" panose="02040502050505030304" pitchFamily="18" charset="0"/>
              </a:rPr>
              <a:t>Los retos de </a:t>
            </a:r>
            <a:r>
              <a:rPr lang="es-MX" sz="1000" b="1" i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la Transparencia y </a:t>
            </a:r>
            <a:r>
              <a:rPr lang="es-MX" sz="1000" b="1" i="1" dirty="0">
                <a:solidFill>
                  <a:schemeClr val="bg1"/>
                </a:solidFill>
                <a:latin typeface="Palatino Linotype" panose="02040502050505030304" pitchFamily="18" charset="0"/>
              </a:rPr>
              <a:t>el Acceso </a:t>
            </a:r>
            <a:r>
              <a:rPr lang="es-MX" sz="1000" b="1" i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a la </a:t>
            </a:r>
            <a:r>
              <a:rPr lang="es-MX" sz="1000" b="1" i="1" dirty="0">
                <a:solidFill>
                  <a:schemeClr val="bg1"/>
                </a:solidFill>
                <a:latin typeface="Palatino Linotype" panose="02040502050505030304" pitchFamily="18" charset="0"/>
              </a:rPr>
              <a:t>información pública en </a:t>
            </a:r>
            <a:r>
              <a:rPr lang="es-MX" sz="1000" b="1" i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el Estado </a:t>
            </a:r>
            <a:r>
              <a:rPr lang="es-MX" sz="1000" b="1" i="1" dirty="0">
                <a:solidFill>
                  <a:schemeClr val="bg1"/>
                </a:solidFill>
                <a:latin typeface="Palatino Linotype" panose="02040502050505030304" pitchFamily="18" charset="0"/>
              </a:rPr>
              <a:t>de México</a:t>
            </a:r>
          </a:p>
        </p:txBody>
      </p:sp>
      <p:grpSp>
        <p:nvGrpSpPr>
          <p:cNvPr id="10" name="Grupo 9"/>
          <p:cNvGrpSpPr/>
          <p:nvPr/>
        </p:nvGrpSpPr>
        <p:grpSpPr>
          <a:xfrm>
            <a:off x="348239" y="1407044"/>
            <a:ext cx="7787640" cy="5431186"/>
            <a:chOff x="636270" y="1897380"/>
            <a:chExt cx="7787640" cy="5431186"/>
          </a:xfrm>
        </p:grpSpPr>
        <p:graphicFrame>
          <p:nvGraphicFramePr>
            <p:cNvPr id="11" name="Diagrama 10"/>
            <p:cNvGraphicFramePr/>
            <p:nvPr>
              <p:extLst>
                <p:ext uri="{D42A27DB-BD31-4B8C-83A1-F6EECF244321}">
                  <p14:modId xmlns:p14="http://schemas.microsoft.com/office/powerpoint/2010/main" val="3636703063"/>
                </p:ext>
              </p:extLst>
            </p:nvPr>
          </p:nvGraphicFramePr>
          <p:xfrm>
            <a:off x="636270" y="2293144"/>
            <a:ext cx="7787640" cy="503542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2" name="Elipse 11"/>
            <p:cNvSpPr/>
            <p:nvPr/>
          </p:nvSpPr>
          <p:spPr>
            <a:xfrm>
              <a:off x="3760470" y="1897380"/>
              <a:ext cx="1565910" cy="1520190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Pleno</a:t>
              </a:r>
              <a:endPara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3" name="Conector recto 12"/>
            <p:cNvCxnSpPr/>
            <p:nvPr/>
          </p:nvCxnSpPr>
          <p:spPr>
            <a:xfrm flipH="1">
              <a:off x="1571625" y="3589020"/>
              <a:ext cx="2971800" cy="0"/>
            </a:xfrm>
            <a:prstGeom prst="line">
              <a:avLst/>
            </a:prstGeom>
            <a:ln>
              <a:solidFill>
                <a:srgbClr val="97509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13"/>
            <p:cNvCxnSpPr/>
            <p:nvPr/>
          </p:nvCxnSpPr>
          <p:spPr>
            <a:xfrm flipH="1">
              <a:off x="4543425" y="3587115"/>
              <a:ext cx="2971800" cy="0"/>
            </a:xfrm>
            <a:prstGeom prst="line">
              <a:avLst/>
            </a:prstGeom>
            <a:ln>
              <a:solidFill>
                <a:srgbClr val="97509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14"/>
            <p:cNvCxnSpPr/>
            <p:nvPr/>
          </p:nvCxnSpPr>
          <p:spPr>
            <a:xfrm>
              <a:off x="1576387" y="3587115"/>
              <a:ext cx="0" cy="310991"/>
            </a:xfrm>
            <a:prstGeom prst="line">
              <a:avLst/>
            </a:prstGeom>
            <a:ln>
              <a:solidFill>
                <a:srgbClr val="97509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5"/>
            <p:cNvCxnSpPr/>
            <p:nvPr/>
          </p:nvCxnSpPr>
          <p:spPr>
            <a:xfrm>
              <a:off x="3057525" y="3589020"/>
              <a:ext cx="0" cy="310991"/>
            </a:xfrm>
            <a:prstGeom prst="line">
              <a:avLst/>
            </a:prstGeom>
            <a:ln>
              <a:solidFill>
                <a:srgbClr val="97509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16"/>
            <p:cNvCxnSpPr/>
            <p:nvPr/>
          </p:nvCxnSpPr>
          <p:spPr>
            <a:xfrm>
              <a:off x="4543425" y="3589020"/>
              <a:ext cx="0" cy="310991"/>
            </a:xfrm>
            <a:prstGeom prst="line">
              <a:avLst/>
            </a:prstGeom>
            <a:ln>
              <a:solidFill>
                <a:srgbClr val="97509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/>
            <p:cNvCxnSpPr/>
            <p:nvPr/>
          </p:nvCxnSpPr>
          <p:spPr>
            <a:xfrm>
              <a:off x="6029325" y="3587114"/>
              <a:ext cx="0" cy="310991"/>
            </a:xfrm>
            <a:prstGeom prst="line">
              <a:avLst/>
            </a:prstGeom>
            <a:ln>
              <a:solidFill>
                <a:srgbClr val="97509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/>
            <p:cNvCxnSpPr/>
            <p:nvPr/>
          </p:nvCxnSpPr>
          <p:spPr>
            <a:xfrm>
              <a:off x="7505701" y="3583542"/>
              <a:ext cx="0" cy="310991"/>
            </a:xfrm>
            <a:prstGeom prst="line">
              <a:avLst/>
            </a:prstGeom>
            <a:ln>
              <a:solidFill>
                <a:srgbClr val="97509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CuadroTexto 19"/>
          <p:cNvSpPr txBox="1"/>
          <p:nvPr/>
        </p:nvSpPr>
        <p:spPr>
          <a:xfrm>
            <a:off x="476826" y="5437585"/>
            <a:ext cx="1457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Comisionada/o</a:t>
            </a:r>
            <a:endParaRPr lang="es-E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2099886" y="5437585"/>
            <a:ext cx="12915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Comisionado</a:t>
            </a:r>
            <a:endParaRPr lang="es-E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5175508" y="5438199"/>
            <a:ext cx="12915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Comisionado</a:t>
            </a:r>
            <a:endParaRPr lang="es-E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6632833" y="5429864"/>
            <a:ext cx="12915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Comisionada</a:t>
            </a:r>
            <a:endParaRPr lang="es-E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3718183" y="5361369"/>
            <a:ext cx="1291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Comisionada Presidenta</a:t>
            </a:r>
            <a:endParaRPr lang="es-E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3626744" y="265197"/>
            <a:ext cx="2114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Órgano máximo 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decisión del Instituto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6773804" y="403696"/>
            <a:ext cx="2114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Integrado por 5 Comisionados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Flecha derecha 27"/>
          <p:cNvSpPr/>
          <p:nvPr/>
        </p:nvSpPr>
        <p:spPr>
          <a:xfrm>
            <a:off x="5981324" y="552733"/>
            <a:ext cx="548640" cy="320040"/>
          </a:xfrm>
          <a:prstGeom prst="rightArrow">
            <a:avLst/>
          </a:prstGeom>
          <a:noFill/>
          <a:ln w="28575">
            <a:solidFill>
              <a:srgbClr val="01B2A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9469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405308"/>
            <a:ext cx="2968959" cy="572466"/>
          </a:xfrm>
          <a:prstGeom prst="rect">
            <a:avLst/>
          </a:prstGeom>
          <a:solidFill>
            <a:srgbClr val="8E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/>
          <p:cNvSpPr txBox="1"/>
          <p:nvPr/>
        </p:nvSpPr>
        <p:spPr>
          <a:xfrm>
            <a:off x="-52967" y="459744"/>
            <a:ext cx="3302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spc="-25" dirty="0" smtClean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  <a:cs typeface="Arial"/>
              </a:rPr>
              <a:t>Derechos</a:t>
            </a:r>
            <a:endParaRPr lang="es-ES" sz="2000" b="1" dirty="0">
              <a:solidFill>
                <a:schemeClr val="bg1">
                  <a:lumMod val="95000"/>
                </a:schemeClr>
              </a:solidFill>
              <a:latin typeface="Palatino Linotype" panose="02040502050505030304" pitchFamily="18" charset="0"/>
              <a:cs typeface="Arial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860895" y="6321623"/>
            <a:ext cx="52749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000" b="1" i="1" dirty="0">
                <a:solidFill>
                  <a:schemeClr val="bg1"/>
                </a:solidFill>
                <a:latin typeface="Palatino Linotype" panose="02040502050505030304" pitchFamily="18" charset="0"/>
              </a:rPr>
              <a:t>Los retos de la Transparencia y el Acceso a la información pública en el Estado de México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6138801" y="5970775"/>
            <a:ext cx="2133600" cy="365125"/>
          </a:xfrm>
        </p:spPr>
        <p:txBody>
          <a:bodyPr/>
          <a:lstStyle/>
          <a:p>
            <a:fld id="{9A51E331-B09A-E34E-A217-65DB237B2CD6}" type="slidenum">
              <a:rPr lang="es-ES" smtClean="0"/>
              <a:t>4</a:t>
            </a:fld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t="25479"/>
          <a:stretch/>
        </p:blipFill>
        <p:spPr>
          <a:xfrm>
            <a:off x="260461" y="1153318"/>
            <a:ext cx="8148360" cy="474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0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405308"/>
            <a:ext cx="2968959" cy="572466"/>
          </a:xfrm>
          <a:prstGeom prst="rect">
            <a:avLst/>
          </a:prstGeom>
          <a:solidFill>
            <a:srgbClr val="8E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/>
          <p:cNvSpPr txBox="1"/>
          <p:nvPr/>
        </p:nvSpPr>
        <p:spPr>
          <a:xfrm>
            <a:off x="-52967" y="459744"/>
            <a:ext cx="3302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spc="-25" dirty="0" smtClean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  <a:cs typeface="Arial"/>
              </a:rPr>
              <a:t>Sujetos obligados</a:t>
            </a:r>
            <a:endParaRPr lang="es-ES" sz="2000" b="1" dirty="0">
              <a:solidFill>
                <a:schemeClr val="bg1">
                  <a:lumMod val="95000"/>
                </a:schemeClr>
              </a:solidFill>
              <a:latin typeface="Palatino Linotype" panose="02040502050505030304" pitchFamily="18" charset="0"/>
              <a:cs typeface="Arial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860895" y="6321623"/>
            <a:ext cx="52749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000" b="1" i="1" dirty="0">
                <a:solidFill>
                  <a:schemeClr val="bg1"/>
                </a:solidFill>
                <a:latin typeface="Palatino Linotype" panose="02040502050505030304" pitchFamily="18" charset="0"/>
              </a:rPr>
              <a:t>Los retos de la Transparencia y el Acceso a la información pública en el Estado de México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6138801" y="5970775"/>
            <a:ext cx="2133600" cy="365125"/>
          </a:xfrm>
        </p:spPr>
        <p:txBody>
          <a:bodyPr/>
          <a:lstStyle/>
          <a:p>
            <a:fld id="{9A51E331-B09A-E34E-A217-65DB237B2CD6}" type="slidenum">
              <a:rPr lang="es-ES" smtClean="0"/>
              <a:t>5</a:t>
            </a:fld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t="22074"/>
          <a:stretch/>
        </p:blipFill>
        <p:spPr>
          <a:xfrm>
            <a:off x="956203" y="1046848"/>
            <a:ext cx="7179676" cy="4169440"/>
          </a:xfrm>
          <a:prstGeom prst="rect">
            <a:avLst/>
          </a:prstGeom>
        </p:spPr>
      </p:pic>
      <p:sp>
        <p:nvSpPr>
          <p:cNvPr id="26" name="CuadroTexto 25"/>
          <p:cNvSpPr txBox="1"/>
          <p:nvPr/>
        </p:nvSpPr>
        <p:spPr>
          <a:xfrm>
            <a:off x="956203" y="5403282"/>
            <a:ext cx="7179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Artículo 24 Fracc. II de la Ley de Transparencia y Acceso a la Información Pública del Estado de México y Municipios.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592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405308"/>
            <a:ext cx="2968959" cy="572466"/>
          </a:xfrm>
          <a:prstGeom prst="rect">
            <a:avLst/>
          </a:prstGeom>
          <a:solidFill>
            <a:srgbClr val="8E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/>
          <p:cNvSpPr txBox="1"/>
          <p:nvPr/>
        </p:nvSpPr>
        <p:spPr>
          <a:xfrm>
            <a:off x="-52967" y="459744"/>
            <a:ext cx="3302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spc="-25" dirty="0" smtClean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  <a:cs typeface="Arial"/>
              </a:rPr>
              <a:t>Sujetos obligados</a:t>
            </a:r>
            <a:endParaRPr lang="es-ES" sz="2000" b="1" dirty="0">
              <a:solidFill>
                <a:schemeClr val="bg1">
                  <a:lumMod val="95000"/>
                </a:schemeClr>
              </a:solidFill>
              <a:latin typeface="Palatino Linotype" panose="02040502050505030304" pitchFamily="18" charset="0"/>
              <a:cs typeface="Arial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860895" y="6321623"/>
            <a:ext cx="52749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000" b="1" i="1" dirty="0">
                <a:solidFill>
                  <a:schemeClr val="bg1"/>
                </a:solidFill>
                <a:latin typeface="Palatino Linotype" panose="02040502050505030304" pitchFamily="18" charset="0"/>
              </a:rPr>
              <a:t>Los retos de la Transparencia y el Acceso a la información pública en el Estado de México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6138801" y="5970775"/>
            <a:ext cx="2133600" cy="365125"/>
          </a:xfrm>
        </p:spPr>
        <p:txBody>
          <a:bodyPr/>
          <a:lstStyle/>
          <a:p>
            <a:fld id="{9A51E331-B09A-E34E-A217-65DB237B2CD6}" type="slidenum">
              <a:rPr lang="es-ES" smtClean="0"/>
              <a:t>6</a:t>
            </a:fld>
            <a:endParaRPr lang="es-ES" dirty="0"/>
          </a:p>
        </p:txBody>
      </p:sp>
      <p:sp>
        <p:nvSpPr>
          <p:cNvPr id="26" name="CuadroTexto 25"/>
          <p:cNvSpPr txBox="1"/>
          <p:nvPr/>
        </p:nvSpPr>
        <p:spPr>
          <a:xfrm>
            <a:off x="823412" y="947394"/>
            <a:ext cx="717967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sujetos obligados deberán </a:t>
            </a:r>
            <a:r>
              <a:rPr lang="es-ES" sz="3600" b="1" dirty="0" smtClean="0">
                <a:solidFill>
                  <a:srgbClr val="10AB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Documentar</a:t>
            </a: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todo acto que derive del ejercicio de sus facultades, competencias o funciones.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Art. 18 de la LTAIPEMM</a:t>
            </a:r>
          </a:p>
        </p:txBody>
      </p:sp>
      <p:pic>
        <p:nvPicPr>
          <p:cNvPr id="4104" name="Picture 8" descr="Resultado de imagen para Documentar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3620503"/>
            <a:ext cx="6667500" cy="23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30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" y="483839"/>
            <a:ext cx="5114678" cy="665281"/>
          </a:xfrm>
          <a:prstGeom prst="rect">
            <a:avLst/>
          </a:prstGeom>
          <a:solidFill>
            <a:srgbClr val="8E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/>
          <p:cNvSpPr txBox="1"/>
          <p:nvPr/>
        </p:nvSpPr>
        <p:spPr>
          <a:xfrm>
            <a:off x="205850" y="634378"/>
            <a:ext cx="4692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spc="-25" dirty="0" smtClean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  <a:cs typeface="Arial"/>
              </a:rPr>
              <a:t>Sistemas</a:t>
            </a:r>
            <a:endParaRPr lang="es-ES" sz="2000" b="1" dirty="0">
              <a:solidFill>
                <a:schemeClr val="bg1">
                  <a:lumMod val="95000"/>
                </a:schemeClr>
              </a:solidFill>
              <a:latin typeface="Palatino Linotype" panose="02040502050505030304" pitchFamily="18" charset="0"/>
              <a:cs typeface="Arial"/>
            </a:endParaRPr>
          </a:p>
        </p:txBody>
      </p:sp>
      <p:pic>
        <p:nvPicPr>
          <p:cNvPr id="5122" name="Picture 2" descr="Resultado de imagen para saime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29" y="1417961"/>
            <a:ext cx="2743178" cy="96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sultado de imagen para ipome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457" y="2506865"/>
            <a:ext cx="2731227" cy="110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sarco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70" y="1299659"/>
            <a:ext cx="3826690" cy="140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6149163" y="5954578"/>
            <a:ext cx="2133600" cy="365125"/>
          </a:xfrm>
        </p:spPr>
        <p:txBody>
          <a:bodyPr/>
          <a:lstStyle/>
          <a:p>
            <a:r>
              <a:rPr lang="es-ES" dirty="0" smtClean="0"/>
              <a:t>7</a:t>
            </a:r>
            <a:endParaRPr lang="es-E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3386457" y="6321623"/>
            <a:ext cx="47494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000" b="1" i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Sistema Anticorrupción del Estado de México y Municipios</a:t>
            </a:r>
            <a:endParaRPr lang="es-MX" sz="1000" b="1" i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4338" name="Picture 2" descr="P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457" y="4392600"/>
            <a:ext cx="2819400" cy="170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35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405308"/>
            <a:ext cx="3250194" cy="536252"/>
          </a:xfrm>
          <a:prstGeom prst="rect">
            <a:avLst/>
          </a:prstGeom>
          <a:solidFill>
            <a:srgbClr val="8E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/>
          <p:cNvSpPr txBox="1"/>
          <p:nvPr/>
        </p:nvSpPr>
        <p:spPr>
          <a:xfrm>
            <a:off x="0" y="437654"/>
            <a:ext cx="3385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spc="-25" dirty="0" smtClean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  <a:cs typeface="Arial"/>
              </a:rPr>
              <a:t>Solicitud de información</a:t>
            </a:r>
            <a:endParaRPr lang="es-ES" sz="2000" b="1" dirty="0">
              <a:solidFill>
                <a:schemeClr val="bg1">
                  <a:lumMod val="95000"/>
                </a:schemeClr>
              </a:solidFill>
              <a:latin typeface="Palatino Linotype" panose="02040502050505030304" pitchFamily="18" charset="0"/>
              <a:cs typeface="Arial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837853" y="6321623"/>
            <a:ext cx="62980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000" b="1" i="1" dirty="0">
                <a:solidFill>
                  <a:schemeClr val="bg1"/>
                </a:solidFill>
                <a:latin typeface="Palatino Linotype" panose="02040502050505030304" pitchFamily="18" charset="0"/>
              </a:rPr>
              <a:t>Los retos de </a:t>
            </a:r>
            <a:r>
              <a:rPr lang="es-MX" sz="1000" b="1" i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la Transparencia y </a:t>
            </a:r>
            <a:r>
              <a:rPr lang="es-MX" sz="1000" b="1" i="1" dirty="0">
                <a:solidFill>
                  <a:schemeClr val="bg1"/>
                </a:solidFill>
                <a:latin typeface="Palatino Linotype" panose="02040502050505030304" pitchFamily="18" charset="0"/>
              </a:rPr>
              <a:t>el Acceso </a:t>
            </a:r>
            <a:r>
              <a:rPr lang="es-MX" sz="1000" b="1" i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a la </a:t>
            </a:r>
            <a:r>
              <a:rPr lang="es-MX" sz="1000" b="1" i="1" dirty="0">
                <a:solidFill>
                  <a:schemeClr val="bg1"/>
                </a:solidFill>
                <a:latin typeface="Palatino Linotype" panose="02040502050505030304" pitchFamily="18" charset="0"/>
              </a:rPr>
              <a:t>información pública en </a:t>
            </a:r>
            <a:r>
              <a:rPr lang="es-MX" sz="1000" b="1" i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el Estado </a:t>
            </a:r>
            <a:r>
              <a:rPr lang="es-MX" sz="1000" b="1" i="1" dirty="0">
                <a:solidFill>
                  <a:schemeClr val="bg1"/>
                </a:solidFill>
                <a:latin typeface="Palatino Linotype" panose="02040502050505030304" pitchFamily="18" charset="0"/>
              </a:rPr>
              <a:t>de México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6138801" y="5970775"/>
            <a:ext cx="2133600" cy="365125"/>
          </a:xfrm>
        </p:spPr>
        <p:txBody>
          <a:bodyPr/>
          <a:lstStyle/>
          <a:p>
            <a:r>
              <a:rPr lang="es-ES" dirty="0" smtClean="0"/>
              <a:t>8</a:t>
            </a:r>
            <a:endParaRPr lang="es-ES" dirty="0"/>
          </a:p>
        </p:txBody>
      </p:sp>
      <p:sp>
        <p:nvSpPr>
          <p:cNvPr id="9" name="Forma libre 8"/>
          <p:cNvSpPr/>
          <p:nvPr/>
        </p:nvSpPr>
        <p:spPr>
          <a:xfrm>
            <a:off x="274440" y="1075070"/>
            <a:ext cx="7997961" cy="2030080"/>
          </a:xfrm>
          <a:custGeom>
            <a:avLst/>
            <a:gdLst>
              <a:gd name="connsiteX0" fmla="*/ 0 w 7305954"/>
              <a:gd name="connsiteY0" fmla="*/ 220542 h 2205418"/>
              <a:gd name="connsiteX1" fmla="*/ 220542 w 7305954"/>
              <a:gd name="connsiteY1" fmla="*/ 0 h 2205418"/>
              <a:gd name="connsiteX2" fmla="*/ 7085412 w 7305954"/>
              <a:gd name="connsiteY2" fmla="*/ 0 h 2205418"/>
              <a:gd name="connsiteX3" fmla="*/ 7305954 w 7305954"/>
              <a:gd name="connsiteY3" fmla="*/ 220542 h 2205418"/>
              <a:gd name="connsiteX4" fmla="*/ 7305954 w 7305954"/>
              <a:gd name="connsiteY4" fmla="*/ 1984876 h 2205418"/>
              <a:gd name="connsiteX5" fmla="*/ 7085412 w 7305954"/>
              <a:gd name="connsiteY5" fmla="*/ 2205418 h 2205418"/>
              <a:gd name="connsiteX6" fmla="*/ 220542 w 7305954"/>
              <a:gd name="connsiteY6" fmla="*/ 2205418 h 2205418"/>
              <a:gd name="connsiteX7" fmla="*/ 0 w 7305954"/>
              <a:gd name="connsiteY7" fmla="*/ 1984876 h 2205418"/>
              <a:gd name="connsiteX8" fmla="*/ 0 w 7305954"/>
              <a:gd name="connsiteY8" fmla="*/ 220542 h 2205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05954" h="2205418">
                <a:moveTo>
                  <a:pt x="0" y="220542"/>
                </a:moveTo>
                <a:cubicBezTo>
                  <a:pt x="0" y="98740"/>
                  <a:pt x="98740" y="0"/>
                  <a:pt x="220542" y="0"/>
                </a:cubicBezTo>
                <a:lnTo>
                  <a:pt x="7085412" y="0"/>
                </a:lnTo>
                <a:cubicBezTo>
                  <a:pt x="7207214" y="0"/>
                  <a:pt x="7305954" y="98740"/>
                  <a:pt x="7305954" y="220542"/>
                </a:cubicBezTo>
                <a:lnTo>
                  <a:pt x="7305954" y="1984876"/>
                </a:lnTo>
                <a:cubicBezTo>
                  <a:pt x="7305954" y="2106678"/>
                  <a:pt x="7207214" y="2205418"/>
                  <a:pt x="7085412" y="2205418"/>
                </a:cubicBezTo>
                <a:lnTo>
                  <a:pt x="220542" y="2205418"/>
                </a:lnTo>
                <a:cubicBezTo>
                  <a:pt x="98740" y="2205418"/>
                  <a:pt x="0" y="2106678"/>
                  <a:pt x="0" y="1984876"/>
                </a:cubicBezTo>
                <a:lnTo>
                  <a:pt x="0" y="220542"/>
                </a:lnTo>
                <a:close/>
              </a:path>
            </a:pathLst>
          </a:custGeom>
          <a:solidFill>
            <a:srgbClr val="01B2A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2234" tIns="232234" rIns="2382518" bIns="232234" numCol="1" spcCol="1270" anchor="ctr" anchorCtr="0">
            <a:noAutofit/>
          </a:bodyPr>
          <a:lstStyle/>
          <a:p>
            <a:pPr lvl="0" algn="l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3200" b="1" u="none" strike="noStrike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Garantía Primaria</a:t>
            </a:r>
          </a:p>
          <a:p>
            <a:pPr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600" b="1" u="none" strike="noStrike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Art. 150 LTAIPEM</a:t>
            </a:r>
          </a:p>
          <a:p>
            <a:pPr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</a:t>
            </a:r>
            <a:r>
              <a:rPr lang="es-MX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97 </a:t>
            </a:r>
            <a:r>
              <a:rPr lang="es-MX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LPDPSOEM</a:t>
            </a:r>
            <a:endParaRPr lang="es-MX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l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1600" b="1" u="none" strike="noStrik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Forma libre 10"/>
          <p:cNvSpPr/>
          <p:nvPr/>
        </p:nvSpPr>
        <p:spPr>
          <a:xfrm>
            <a:off x="274440" y="3342456"/>
            <a:ext cx="7997961" cy="2680557"/>
          </a:xfrm>
          <a:custGeom>
            <a:avLst/>
            <a:gdLst>
              <a:gd name="connsiteX0" fmla="*/ 0 w 7305954"/>
              <a:gd name="connsiteY0" fmla="*/ 220542 h 2205418"/>
              <a:gd name="connsiteX1" fmla="*/ 220542 w 7305954"/>
              <a:gd name="connsiteY1" fmla="*/ 0 h 2205418"/>
              <a:gd name="connsiteX2" fmla="*/ 7085412 w 7305954"/>
              <a:gd name="connsiteY2" fmla="*/ 0 h 2205418"/>
              <a:gd name="connsiteX3" fmla="*/ 7305954 w 7305954"/>
              <a:gd name="connsiteY3" fmla="*/ 220542 h 2205418"/>
              <a:gd name="connsiteX4" fmla="*/ 7305954 w 7305954"/>
              <a:gd name="connsiteY4" fmla="*/ 1984876 h 2205418"/>
              <a:gd name="connsiteX5" fmla="*/ 7085412 w 7305954"/>
              <a:gd name="connsiteY5" fmla="*/ 2205418 h 2205418"/>
              <a:gd name="connsiteX6" fmla="*/ 220542 w 7305954"/>
              <a:gd name="connsiteY6" fmla="*/ 2205418 h 2205418"/>
              <a:gd name="connsiteX7" fmla="*/ 0 w 7305954"/>
              <a:gd name="connsiteY7" fmla="*/ 1984876 h 2205418"/>
              <a:gd name="connsiteX8" fmla="*/ 0 w 7305954"/>
              <a:gd name="connsiteY8" fmla="*/ 220542 h 2205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05954" h="2205418">
                <a:moveTo>
                  <a:pt x="0" y="220542"/>
                </a:moveTo>
                <a:cubicBezTo>
                  <a:pt x="0" y="98740"/>
                  <a:pt x="98740" y="0"/>
                  <a:pt x="220542" y="0"/>
                </a:cubicBezTo>
                <a:lnTo>
                  <a:pt x="7085412" y="0"/>
                </a:lnTo>
                <a:cubicBezTo>
                  <a:pt x="7207214" y="0"/>
                  <a:pt x="7305954" y="98740"/>
                  <a:pt x="7305954" y="220542"/>
                </a:cubicBezTo>
                <a:lnTo>
                  <a:pt x="7305954" y="1984876"/>
                </a:lnTo>
                <a:cubicBezTo>
                  <a:pt x="7305954" y="2106678"/>
                  <a:pt x="7207214" y="2205418"/>
                  <a:pt x="7085412" y="2205418"/>
                </a:cubicBezTo>
                <a:lnTo>
                  <a:pt x="220542" y="2205418"/>
                </a:lnTo>
                <a:cubicBezTo>
                  <a:pt x="98740" y="2205418"/>
                  <a:pt x="0" y="2106678"/>
                  <a:pt x="0" y="1984876"/>
                </a:cubicBezTo>
                <a:lnTo>
                  <a:pt x="0" y="220542"/>
                </a:lnTo>
                <a:close/>
              </a:path>
            </a:pathLst>
          </a:custGeom>
          <a:solidFill>
            <a:srgbClr val="01B2A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174" tIns="133174" rIns="2855983" bIns="133174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800" b="1" u="none" strike="noStrike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Sistema electrónico</a:t>
            </a:r>
          </a:p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800" b="1" u="none" strike="noStrike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Escrito</a:t>
            </a:r>
          </a:p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800" b="1" u="none" strike="noStrike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Correo electrónico</a:t>
            </a:r>
          </a:p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800" b="1" u="none" strike="noStrike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Correo postal</a:t>
            </a:r>
          </a:p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800" b="1" u="none" strike="noStrike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Mensajería, telégrafo</a:t>
            </a:r>
          </a:p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800" b="1" u="none" strike="noStrike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Verbal</a:t>
            </a:r>
          </a:p>
        </p:txBody>
      </p:sp>
      <p:sp>
        <p:nvSpPr>
          <p:cNvPr id="12" name="Forma libre 11"/>
          <p:cNvSpPr/>
          <p:nvPr/>
        </p:nvSpPr>
        <p:spPr>
          <a:xfrm>
            <a:off x="5433951" y="2822316"/>
            <a:ext cx="1409700" cy="845974"/>
          </a:xfrm>
          <a:custGeom>
            <a:avLst/>
            <a:gdLst>
              <a:gd name="connsiteX0" fmla="*/ 0 w 1433522"/>
              <a:gd name="connsiteY0" fmla="*/ 788437 h 1433522"/>
              <a:gd name="connsiteX1" fmla="*/ 322542 w 1433522"/>
              <a:gd name="connsiteY1" fmla="*/ 788437 h 1433522"/>
              <a:gd name="connsiteX2" fmla="*/ 322542 w 1433522"/>
              <a:gd name="connsiteY2" fmla="*/ 0 h 1433522"/>
              <a:gd name="connsiteX3" fmla="*/ 1110980 w 1433522"/>
              <a:gd name="connsiteY3" fmla="*/ 0 h 1433522"/>
              <a:gd name="connsiteX4" fmla="*/ 1110980 w 1433522"/>
              <a:gd name="connsiteY4" fmla="*/ 788437 h 1433522"/>
              <a:gd name="connsiteX5" fmla="*/ 1433522 w 1433522"/>
              <a:gd name="connsiteY5" fmla="*/ 788437 h 1433522"/>
              <a:gd name="connsiteX6" fmla="*/ 716761 w 1433522"/>
              <a:gd name="connsiteY6" fmla="*/ 1433522 h 1433522"/>
              <a:gd name="connsiteX7" fmla="*/ 0 w 1433522"/>
              <a:gd name="connsiteY7" fmla="*/ 788437 h 1433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3522" h="1433522">
                <a:moveTo>
                  <a:pt x="0" y="788437"/>
                </a:moveTo>
                <a:lnTo>
                  <a:pt x="322542" y="788437"/>
                </a:lnTo>
                <a:lnTo>
                  <a:pt x="322542" y="0"/>
                </a:lnTo>
                <a:lnTo>
                  <a:pt x="1110980" y="0"/>
                </a:lnTo>
                <a:lnTo>
                  <a:pt x="1110980" y="788437"/>
                </a:lnTo>
                <a:lnTo>
                  <a:pt x="1433522" y="788437"/>
                </a:lnTo>
                <a:lnTo>
                  <a:pt x="716761" y="1433522"/>
                </a:lnTo>
                <a:lnTo>
                  <a:pt x="0" y="788437"/>
                </a:lnTo>
                <a:close/>
              </a:path>
            </a:pathLst>
          </a:custGeom>
          <a:solidFill>
            <a:schemeClr val="tx1">
              <a:lumMod val="75000"/>
              <a:lumOff val="25000"/>
              <a:alpha val="90000"/>
            </a:scheme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8262" tIns="45720" rIns="368262" bIns="400517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3600" b="1" u="none" strike="noStrike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921" y="4392639"/>
            <a:ext cx="1074420" cy="3680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" name="Picture 6" descr="Resultado de imagen para correo electronic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339" y="5246909"/>
            <a:ext cx="567054" cy="50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0" descr="Resultado de imagen para corre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039" y="5101630"/>
            <a:ext cx="634219" cy="64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4" descr="Resultado de imagen para conversación telefonica dibuj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702" y="5109635"/>
            <a:ext cx="813652" cy="62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CuadroTexto 33"/>
          <p:cNvSpPr txBox="1"/>
          <p:nvPr/>
        </p:nvSpPr>
        <p:spPr>
          <a:xfrm>
            <a:off x="4137095" y="3579228"/>
            <a:ext cx="1160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Art. 152 </a:t>
            </a:r>
            <a:r>
              <a:rPr lang="es-MX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LTAIPEM</a:t>
            </a:r>
          </a:p>
        </p:txBody>
      </p:sp>
      <p:pic>
        <p:nvPicPr>
          <p:cNvPr id="15362" name="Picture 2" descr="Resultado de imagen para sarcoe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641" y="4326647"/>
            <a:ext cx="1137623" cy="43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uadroTexto 38"/>
          <p:cNvSpPr txBox="1"/>
          <p:nvPr/>
        </p:nvSpPr>
        <p:spPr>
          <a:xfrm>
            <a:off x="6640520" y="3579227"/>
            <a:ext cx="1160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Art. 109 LPDPSOEM</a:t>
            </a:r>
            <a:endParaRPr lang="es-MX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" name="Picture 2" descr="PN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420" y="4197333"/>
            <a:ext cx="985905" cy="78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82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405308"/>
            <a:ext cx="2968959" cy="769732"/>
          </a:xfrm>
          <a:prstGeom prst="rect">
            <a:avLst/>
          </a:prstGeom>
          <a:solidFill>
            <a:srgbClr val="8E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/>
          <p:cNvSpPr txBox="1"/>
          <p:nvPr/>
        </p:nvSpPr>
        <p:spPr>
          <a:xfrm>
            <a:off x="0" y="590119"/>
            <a:ext cx="2816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spc="-25" dirty="0" smtClean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  <a:cs typeface="Arial"/>
              </a:rPr>
              <a:t>Recurso de Revisión</a:t>
            </a:r>
            <a:endParaRPr lang="es-ES" sz="2000" b="1" dirty="0">
              <a:solidFill>
                <a:schemeClr val="bg1">
                  <a:lumMod val="95000"/>
                </a:schemeClr>
              </a:solidFill>
              <a:latin typeface="Palatino Linotype" panose="02040502050505030304" pitchFamily="18" charset="0"/>
              <a:cs typeface="Arial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837853" y="6321623"/>
            <a:ext cx="62980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000" b="1" i="1" dirty="0">
                <a:solidFill>
                  <a:schemeClr val="bg1"/>
                </a:solidFill>
                <a:latin typeface="Palatino Linotype" panose="02040502050505030304" pitchFamily="18" charset="0"/>
              </a:rPr>
              <a:t>Los retos de </a:t>
            </a:r>
            <a:r>
              <a:rPr lang="es-MX" sz="1000" b="1" i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la Transparencia y </a:t>
            </a:r>
            <a:r>
              <a:rPr lang="es-MX" sz="1000" b="1" i="1" dirty="0">
                <a:solidFill>
                  <a:schemeClr val="bg1"/>
                </a:solidFill>
                <a:latin typeface="Palatino Linotype" panose="02040502050505030304" pitchFamily="18" charset="0"/>
              </a:rPr>
              <a:t>el Acceso </a:t>
            </a:r>
            <a:r>
              <a:rPr lang="es-MX" sz="1000" b="1" i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a la </a:t>
            </a:r>
            <a:r>
              <a:rPr lang="es-MX" sz="1000" b="1" i="1" dirty="0">
                <a:solidFill>
                  <a:schemeClr val="bg1"/>
                </a:solidFill>
                <a:latin typeface="Palatino Linotype" panose="02040502050505030304" pitchFamily="18" charset="0"/>
              </a:rPr>
              <a:t>información pública en </a:t>
            </a:r>
            <a:r>
              <a:rPr lang="es-MX" sz="1000" b="1" i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el Estado </a:t>
            </a:r>
            <a:r>
              <a:rPr lang="es-MX" sz="1000" b="1" i="1" dirty="0">
                <a:solidFill>
                  <a:schemeClr val="bg1"/>
                </a:solidFill>
                <a:latin typeface="Palatino Linotype" panose="02040502050505030304" pitchFamily="18" charset="0"/>
              </a:rPr>
              <a:t>de México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6138801" y="5970775"/>
            <a:ext cx="2133600" cy="365125"/>
          </a:xfrm>
        </p:spPr>
        <p:txBody>
          <a:bodyPr/>
          <a:lstStyle/>
          <a:p>
            <a:r>
              <a:rPr lang="es-ES" dirty="0"/>
              <a:t>9</a:t>
            </a:r>
          </a:p>
        </p:txBody>
      </p: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3951367754"/>
              </p:ext>
            </p:extLst>
          </p:nvPr>
        </p:nvGraphicFramePr>
        <p:xfrm>
          <a:off x="148710" y="1188749"/>
          <a:ext cx="8595240" cy="4900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CuadroTexto 13"/>
          <p:cNvSpPr txBox="1"/>
          <p:nvPr/>
        </p:nvSpPr>
        <p:spPr>
          <a:xfrm>
            <a:off x="7061703" y="4009419"/>
            <a:ext cx="16822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Art. 152 </a:t>
            </a:r>
            <a:r>
              <a:rPr lang="es-MX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LTAIPEM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431" y="4433394"/>
            <a:ext cx="1840229" cy="630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2" descr="Resultado de imagen para sarcoem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848" y="5329266"/>
            <a:ext cx="1137623" cy="43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PNT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649" y="4555457"/>
            <a:ext cx="1268354" cy="120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77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8255</TotalTime>
  <Words>952</Words>
  <Application>Microsoft Office PowerPoint</Application>
  <PresentationFormat>Presentación en pantalla (4:3)</PresentationFormat>
  <Paragraphs>198</Paragraphs>
  <Slides>23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Palatino Linotype</vt:lpstr>
      <vt:lpstr>Wingdings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INFOEM</dc:creator>
  <cp:lastModifiedBy>USUARIO</cp:lastModifiedBy>
  <cp:revision>598</cp:revision>
  <cp:lastPrinted>2018-08-23T01:04:49Z</cp:lastPrinted>
  <dcterms:created xsi:type="dcterms:W3CDTF">2017-01-06T16:36:33Z</dcterms:created>
  <dcterms:modified xsi:type="dcterms:W3CDTF">2018-09-18T00:17:49Z</dcterms:modified>
</cp:coreProperties>
</file>